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21.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Masters/_rels/slideMaster1.xml.rels" ContentType="application/vnd.openxmlformats-package.relationships+xml"/>
  <Override PartName="/ppt/slideMasters/slideMaster1.xml" ContentType="application/vnd.openxmlformats-officedocument.presentationml.slideMaster+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5.xml" ContentType="application/vnd.openxmlformats-officedocument.presentationml.slideLayout+xml"/>
  <Override PartName="/ppt/slideLayouts/_rels/slideLayout20.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6.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4.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20.xml" ContentType="application/vnd.openxmlformats-officedocument.presentationml.slideLayout+xml"/>
  <Override PartName="/ppt/media/image38.png" ContentType="image/png"/>
  <Override PartName="/ppt/media/image14.png" ContentType="image/png"/>
  <Override PartName="/ppt/media/image36.png" ContentType="image/png"/>
  <Override PartName="/ppt/media/image12.png" ContentType="image/png"/>
  <Override PartName="/ppt/media/image1.png" ContentType="image/png"/>
  <Override PartName="/ppt/media/image33.png" ContentType="image/png"/>
  <Override PartName="/ppt/media/image16.png" ContentType="image/png"/>
  <Override PartName="/ppt/media/image2.png" ContentType="image/png"/>
  <Override PartName="/ppt/media/image34.png" ContentType="image/png"/>
  <Override PartName="/ppt/media/image9.svg" ContentType="image/svg"/>
  <Override PartName="/ppt/media/image41.png" ContentType="image/png"/>
  <Override PartName="/ppt/media/image11.png" ContentType="image/png"/>
  <Override PartName="/ppt/media/image4.png" ContentType="image/png"/>
  <Override PartName="/ppt/media/image10.png" ContentType="image/png"/>
  <Override PartName="/ppt/media/image3.png" ContentType="image/png"/>
  <Override PartName="/ppt/media/image35.png" ContentType="image/png"/>
  <Override PartName="/ppt/media/image13.png" ContentType="image/png"/>
  <Override PartName="/ppt/media/image6.png" ContentType="image/png"/>
  <Override PartName="/ppt/media/image20.png" ContentType="image/png"/>
  <Override PartName="/ppt/media/image8.png" ContentType="image/png"/>
  <Override PartName="/ppt/media/image15.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5.svg" ContentType="image/svg"/>
  <Override PartName="/ppt/media/image48.png" ContentType="image/png"/>
  <Override PartName="/ppt/media/image28.svg" ContentType="image/svg"/>
  <Override PartName="/ppt/media/image39.png" ContentType="image/png"/>
  <Override PartName="/ppt/media/image40.png" ContentType="image/png"/>
  <Override PartName="/ppt/media/image42.png" ContentType="image/png"/>
  <Override PartName="/ppt/media/image7.svg" ContentType="image/svg"/>
  <Override PartName="/ppt/media/image29.png" ContentType="image/png"/>
  <Override PartName="/ppt/media/image44.png" ContentType="image/png"/>
  <Override PartName="/ppt/media/image30.svg" ContentType="image/svg"/>
  <Override PartName="/ppt/media/image45.png" ContentType="image/png"/>
  <Override PartName="/ppt/media/image19.png" ContentType="image/png"/>
  <Override PartName="/ppt/media/image52.png" ContentType="image/png"/>
  <Override PartName="/ppt/media/image32.svg" ContentType="image/svg"/>
  <Override PartName="/ppt/media/image47.png" ContentType="image/png"/>
  <Override PartName="/ppt/media/image31.png" ContentType="image/png"/>
  <Override PartName="/ppt/media/image50.jpeg" ContentType="image/jpeg"/>
  <Override PartName="/ppt/media/image43.png" ContentType="image/png"/>
  <Override PartName="/ppt/media/image17.png" ContentType="image/png"/>
  <Override PartName="/ppt/media/image18.png" ContentType="image/png"/>
  <Override PartName="/ppt/media/image51.png" ContentType="image/png"/>
  <Override PartName="/ppt/media/image49.png" ContentType="image/png"/>
  <Override PartName="/ppt/media/image46.png" ContentType="image/png"/>
  <Override PartName="/ppt/media/image37.png" ContentType="image/png"/>
  <Override PartName="/ppt/slides/slide1.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_rels/slide14.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12.xml.rels" ContentType="application/vnd.openxmlformats-package.relationships+xml"/>
  <Override PartName="/ppt/slides/_rels/slide8.xml.rels" ContentType="application/vnd.openxmlformats-package.relationships+xml"/>
  <Override PartName="/ppt/slides/_rels/slide11.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11.xml.rels" ContentType="application/vnd.openxmlformats-package.relationships+xml"/>
  <Override PartName="/ppt/notesSlides/_rels/notesSlide6.xml.rels" ContentType="application/vnd.openxmlformats-package.relationships+xml"/>
  <Override PartName="/ppt/notesSlides/_rels/notesSlide1.xml.rels" ContentType="application/vnd.openxmlformats-package.relationships+xml"/>
  <Override PartName="/ppt/notesSlides/notesSlide4.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7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8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81"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82"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3"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0697A72D-3104-4F37-87F9-18606043CED4}"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0" y="812520"/>
            <a:ext cx="0" cy="0"/>
          </a:xfrm>
          <a:prstGeom prst="rect">
            <a:avLst/>
          </a:prstGeom>
          <a:ln w="0">
            <a:noFill/>
          </a:ln>
        </p:spPr>
      </p:sp>
      <p:sp>
        <p:nvSpPr>
          <p:cNvPr id="320" name="PlaceHolder 2"/>
          <p:cNvSpPr>
            <a:spLocks noGrp="1"/>
          </p:cNvSpPr>
          <p:nvPr>
            <p:ph type="body"/>
          </p:nvPr>
        </p:nvSpPr>
        <p:spPr>
          <a:xfrm>
            <a:off x="685800" y="4400640"/>
            <a:ext cx="5482440" cy="35964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21" name="PlaceHolder 3"/>
          <p:cNvSpPr>
            <a:spLocks noGrp="1"/>
          </p:cNvSpPr>
          <p:nvPr>
            <p:ph type="sldNum" idx="4"/>
          </p:nvPr>
        </p:nvSpPr>
        <p:spPr>
          <a:xfrm>
            <a:off x="3884760" y="8685360"/>
            <a:ext cx="2967840" cy="45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5512D92-8B42-45A3-8D7A-BE2566A9EB2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sldImg"/>
          </p:nvPr>
        </p:nvSpPr>
        <p:spPr>
          <a:xfrm>
            <a:off x="0" y="812520"/>
            <a:ext cx="0" cy="0"/>
          </a:xfrm>
          <a:prstGeom prst="rect">
            <a:avLst/>
          </a:prstGeom>
          <a:ln w="0">
            <a:noFill/>
          </a:ln>
        </p:spPr>
      </p:sp>
      <p:sp>
        <p:nvSpPr>
          <p:cNvPr id="344" name="PlaceHolder 2"/>
          <p:cNvSpPr>
            <a:spLocks noGrp="1"/>
          </p:cNvSpPr>
          <p:nvPr>
            <p:ph type="body"/>
          </p:nvPr>
        </p:nvSpPr>
        <p:spPr>
          <a:xfrm>
            <a:off x="685800" y="4400640"/>
            <a:ext cx="5482440" cy="35964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45" name="PlaceHolder 3"/>
          <p:cNvSpPr>
            <a:spLocks noGrp="1"/>
          </p:cNvSpPr>
          <p:nvPr>
            <p:ph type="sldNum" idx="12"/>
          </p:nvPr>
        </p:nvSpPr>
        <p:spPr>
          <a:xfrm>
            <a:off x="3884760" y="8685360"/>
            <a:ext cx="2967840" cy="45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1398356-1239-4327-A009-FAAB9F2B62D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sldImg"/>
          </p:nvPr>
        </p:nvSpPr>
        <p:spPr>
          <a:xfrm>
            <a:off x="0" y="812520"/>
            <a:ext cx="0" cy="0"/>
          </a:xfrm>
          <a:prstGeom prst="rect">
            <a:avLst/>
          </a:prstGeom>
          <a:ln w="0">
            <a:noFill/>
          </a:ln>
        </p:spPr>
      </p:sp>
      <p:sp>
        <p:nvSpPr>
          <p:cNvPr id="347" name="PlaceHolder 2"/>
          <p:cNvSpPr>
            <a:spLocks noGrp="1"/>
          </p:cNvSpPr>
          <p:nvPr>
            <p:ph type="body"/>
          </p:nvPr>
        </p:nvSpPr>
        <p:spPr>
          <a:xfrm>
            <a:off x="685800" y="4400640"/>
            <a:ext cx="5482440" cy="35964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48" name="PlaceHolder 3"/>
          <p:cNvSpPr>
            <a:spLocks noGrp="1"/>
          </p:cNvSpPr>
          <p:nvPr>
            <p:ph type="sldNum" idx="13"/>
          </p:nvPr>
        </p:nvSpPr>
        <p:spPr>
          <a:xfrm>
            <a:off x="3884760" y="8685360"/>
            <a:ext cx="2967840" cy="45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E72FED0-FE08-4240-BB84-FAB18EF4E5B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0" y="812520"/>
            <a:ext cx="0" cy="0"/>
          </a:xfrm>
          <a:prstGeom prst="rect">
            <a:avLst/>
          </a:prstGeom>
          <a:ln w="0">
            <a:noFill/>
          </a:ln>
        </p:spPr>
      </p:sp>
      <p:sp>
        <p:nvSpPr>
          <p:cNvPr id="350" name="PlaceHolder 2"/>
          <p:cNvSpPr>
            <a:spLocks noGrp="1"/>
          </p:cNvSpPr>
          <p:nvPr>
            <p:ph type="body"/>
          </p:nvPr>
        </p:nvSpPr>
        <p:spPr>
          <a:xfrm>
            <a:off x="685800" y="4400640"/>
            <a:ext cx="5482440" cy="35964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51" name="PlaceHolder 3"/>
          <p:cNvSpPr>
            <a:spLocks noGrp="1"/>
          </p:cNvSpPr>
          <p:nvPr>
            <p:ph type="sldNum" idx="14"/>
          </p:nvPr>
        </p:nvSpPr>
        <p:spPr>
          <a:xfrm>
            <a:off x="3884760" y="8685360"/>
            <a:ext cx="2967840" cy="45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2AB616F-BA92-4057-A1B3-75BD23C92E1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0" y="812520"/>
            <a:ext cx="0" cy="0"/>
          </a:xfrm>
          <a:prstGeom prst="rect">
            <a:avLst/>
          </a:prstGeom>
          <a:ln w="0">
            <a:noFill/>
          </a:ln>
        </p:spPr>
      </p:sp>
      <p:sp>
        <p:nvSpPr>
          <p:cNvPr id="323" name="PlaceHolder 2"/>
          <p:cNvSpPr>
            <a:spLocks noGrp="1"/>
          </p:cNvSpPr>
          <p:nvPr>
            <p:ph type="body"/>
          </p:nvPr>
        </p:nvSpPr>
        <p:spPr>
          <a:xfrm>
            <a:off x="685800" y="4400640"/>
            <a:ext cx="5482440" cy="35964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24" name="PlaceHolder 3"/>
          <p:cNvSpPr>
            <a:spLocks noGrp="1"/>
          </p:cNvSpPr>
          <p:nvPr>
            <p:ph type="sldNum" idx="5"/>
          </p:nvPr>
        </p:nvSpPr>
        <p:spPr>
          <a:xfrm>
            <a:off x="3884760" y="8685360"/>
            <a:ext cx="2967840" cy="45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9118A30-CB8E-4E3C-B717-CE18ACF44A4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360" y="812160"/>
            <a:ext cx="360" cy="360"/>
          </a:xfrm>
          <a:prstGeom prst="rect">
            <a:avLst/>
          </a:prstGeom>
          <a:ln w="0">
            <a:noFill/>
          </a:ln>
        </p:spPr>
      </p:sp>
      <p:sp>
        <p:nvSpPr>
          <p:cNvPr id="326" name="PlaceHolder 2"/>
          <p:cNvSpPr>
            <a:spLocks noGrp="1"/>
          </p:cNvSpPr>
          <p:nvPr>
            <p:ph type="body"/>
          </p:nvPr>
        </p:nvSpPr>
        <p:spPr>
          <a:xfrm>
            <a:off x="685800" y="4400640"/>
            <a:ext cx="5482440" cy="35964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27" name="PlaceHolder 3"/>
          <p:cNvSpPr>
            <a:spLocks noGrp="1"/>
          </p:cNvSpPr>
          <p:nvPr>
            <p:ph type="sldNum" idx="6"/>
          </p:nvPr>
        </p:nvSpPr>
        <p:spPr>
          <a:xfrm>
            <a:off x="3884760" y="8685360"/>
            <a:ext cx="2967840" cy="45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6CB4D8D-D54D-4C61-B766-997A6F3F72D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0" y="812520"/>
            <a:ext cx="0" cy="0"/>
          </a:xfrm>
          <a:prstGeom prst="rect">
            <a:avLst/>
          </a:prstGeom>
          <a:ln w="0">
            <a:noFill/>
          </a:ln>
        </p:spPr>
      </p:sp>
      <p:sp>
        <p:nvSpPr>
          <p:cNvPr id="329" name="PlaceHolder 2"/>
          <p:cNvSpPr>
            <a:spLocks noGrp="1"/>
          </p:cNvSpPr>
          <p:nvPr>
            <p:ph type="body"/>
          </p:nvPr>
        </p:nvSpPr>
        <p:spPr>
          <a:xfrm>
            <a:off x="685800" y="4400640"/>
            <a:ext cx="5482440" cy="35964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30" name="PlaceHolder 3"/>
          <p:cNvSpPr>
            <a:spLocks noGrp="1"/>
          </p:cNvSpPr>
          <p:nvPr>
            <p:ph type="sldNum" idx="7"/>
          </p:nvPr>
        </p:nvSpPr>
        <p:spPr>
          <a:xfrm>
            <a:off x="3884760" y="8685360"/>
            <a:ext cx="2967840" cy="45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C738BC2-7326-4A6C-90A8-01EEB62DA1C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216000" y="812520"/>
            <a:ext cx="7124760" cy="4006440"/>
          </a:xfrm>
          <a:prstGeom prst="rect">
            <a:avLst/>
          </a:prstGeom>
          <a:ln w="0">
            <a:noFill/>
          </a:ln>
        </p:spPr>
      </p:sp>
      <p:sp>
        <p:nvSpPr>
          <p:cNvPr id="332" name="PlaceHolder 2"/>
          <p:cNvSpPr>
            <a:spLocks noGrp="1"/>
          </p:cNvSpPr>
          <p:nvPr>
            <p:ph type="body"/>
          </p:nvPr>
        </p:nvSpPr>
        <p:spPr>
          <a:xfrm>
            <a:off x="685800" y="4400640"/>
            <a:ext cx="5482440" cy="35964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33" name="PlaceHolder 3"/>
          <p:cNvSpPr>
            <a:spLocks noGrp="1"/>
          </p:cNvSpPr>
          <p:nvPr>
            <p:ph type="sldNum" idx="8"/>
          </p:nvPr>
        </p:nvSpPr>
        <p:spPr>
          <a:xfrm>
            <a:off x="3884760" y="8685360"/>
            <a:ext cx="2967840" cy="45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2734D3E-D0E1-414F-BAE5-9474DA5253A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0" y="812520"/>
            <a:ext cx="0" cy="0"/>
          </a:xfrm>
          <a:prstGeom prst="rect">
            <a:avLst/>
          </a:prstGeom>
          <a:ln w="0">
            <a:noFill/>
          </a:ln>
        </p:spPr>
      </p:sp>
      <p:sp>
        <p:nvSpPr>
          <p:cNvPr id="335" name="PlaceHolder 2"/>
          <p:cNvSpPr>
            <a:spLocks noGrp="1"/>
          </p:cNvSpPr>
          <p:nvPr>
            <p:ph type="body"/>
          </p:nvPr>
        </p:nvSpPr>
        <p:spPr>
          <a:xfrm>
            <a:off x="685800" y="4400640"/>
            <a:ext cx="5482440" cy="35964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36" name="PlaceHolder 3"/>
          <p:cNvSpPr>
            <a:spLocks noGrp="1"/>
          </p:cNvSpPr>
          <p:nvPr>
            <p:ph type="sldNum" idx="9"/>
          </p:nvPr>
        </p:nvSpPr>
        <p:spPr>
          <a:xfrm>
            <a:off x="3884760" y="8685360"/>
            <a:ext cx="2967840" cy="45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92A3971-F356-4F0E-BAB0-E5BB1FBF21F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0" y="812520"/>
            <a:ext cx="0" cy="0"/>
          </a:xfrm>
          <a:prstGeom prst="rect">
            <a:avLst/>
          </a:prstGeom>
          <a:ln w="0">
            <a:noFill/>
          </a:ln>
        </p:spPr>
      </p:sp>
      <p:sp>
        <p:nvSpPr>
          <p:cNvPr id="338" name="PlaceHolder 2"/>
          <p:cNvSpPr>
            <a:spLocks noGrp="1"/>
          </p:cNvSpPr>
          <p:nvPr>
            <p:ph type="body"/>
          </p:nvPr>
        </p:nvSpPr>
        <p:spPr>
          <a:xfrm>
            <a:off x="685800" y="4400640"/>
            <a:ext cx="5482440" cy="35964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39" name="PlaceHolder 3"/>
          <p:cNvSpPr>
            <a:spLocks noGrp="1"/>
          </p:cNvSpPr>
          <p:nvPr>
            <p:ph type="sldNum" idx="10"/>
          </p:nvPr>
        </p:nvSpPr>
        <p:spPr>
          <a:xfrm>
            <a:off x="3884760" y="8685360"/>
            <a:ext cx="2967840" cy="45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6449D41-BE67-4147-A1CC-A9F8FD38E95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0" y="812520"/>
            <a:ext cx="0" cy="0"/>
          </a:xfrm>
          <a:prstGeom prst="rect">
            <a:avLst/>
          </a:prstGeom>
          <a:ln w="0">
            <a:noFill/>
          </a:ln>
        </p:spPr>
      </p:sp>
      <p:sp>
        <p:nvSpPr>
          <p:cNvPr id="341" name="PlaceHolder 2"/>
          <p:cNvSpPr>
            <a:spLocks noGrp="1"/>
          </p:cNvSpPr>
          <p:nvPr>
            <p:ph type="body"/>
          </p:nvPr>
        </p:nvSpPr>
        <p:spPr>
          <a:xfrm>
            <a:off x="685800" y="4400640"/>
            <a:ext cx="5482440" cy="35964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42" name="PlaceHolder 3"/>
          <p:cNvSpPr>
            <a:spLocks noGrp="1"/>
          </p:cNvSpPr>
          <p:nvPr>
            <p:ph type="sldNum" idx="11"/>
          </p:nvPr>
        </p:nvSpPr>
        <p:spPr>
          <a:xfrm>
            <a:off x="3884760" y="8685360"/>
            <a:ext cx="2967840" cy="4546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9F496C3-4233-49B5-98FE-8319571AFFB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lide 1 master">
    <p:bg>
      <p:bgPr>
        <a:solidFill>
          <a:srgbClr val="000000"/>
        </a:solidFill>
      </p:bgPr>
    </p:bg>
    <p:spTree>
      <p:nvGrpSpPr>
        <p:cNvPr id="1" name=""/>
        <p:cNvGrpSpPr/>
        <p:nvPr/>
      </p:nvGrpSpPr>
      <p:grpSpPr>
        <a:xfrm>
          <a:off x="0" y="0"/>
          <a:ext cx="0" cy="0"/>
          <a:chOff x="0" y="0"/>
          <a:chExt cx="0" cy="0"/>
        </a:xfrm>
      </p:grpSpPr>
      <p:sp>
        <p:nvSpPr>
          <p:cNvPr id="0"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3"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000000"/>
        </a:solidFill>
      </p:bgPr>
    </p:bg>
    <p:spTree>
      <p:nvGrpSpPr>
        <p:cNvPr id="1" name=""/>
        <p:cNvGrpSpPr/>
        <p:nvPr/>
      </p:nvGrpSpPr>
      <p:grpSpPr>
        <a:xfrm>
          <a:off x="0" y="0"/>
          <a:ext cx="0" cy="0"/>
          <a:chOff x="0" y="0"/>
          <a:chExt cx="0" cy="0"/>
        </a:xfrm>
      </p:grpSpPr>
      <p:sp>
        <p:nvSpPr>
          <p:cNvPr id="36"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7"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8"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39"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bg>
      <p:bgPr>
        <a:solidFill>
          <a:srgbClr val="000000"/>
        </a:solidFill>
      </p:bgPr>
    </p:bg>
    <p:spTree>
      <p:nvGrpSpPr>
        <p:cNvPr id="1" name=""/>
        <p:cNvGrpSpPr/>
        <p:nvPr/>
      </p:nvGrpSpPr>
      <p:grpSpPr>
        <a:xfrm>
          <a:off x="0" y="0"/>
          <a:ext cx="0" cy="0"/>
          <a:chOff x="0" y="0"/>
          <a:chExt cx="0" cy="0"/>
        </a:xfrm>
      </p:grpSpPr>
      <p:sp>
        <p:nvSpPr>
          <p:cNvPr id="40"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41"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42"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43"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bg>
      <p:bgPr>
        <a:solidFill>
          <a:srgbClr val="000000"/>
        </a:solidFill>
      </p:bgPr>
    </p:bg>
    <p:spTree>
      <p:nvGrpSpPr>
        <p:cNvPr id="1" name=""/>
        <p:cNvGrpSpPr/>
        <p:nvPr/>
      </p:nvGrpSpPr>
      <p:grpSpPr>
        <a:xfrm>
          <a:off x="0" y="0"/>
          <a:ext cx="0" cy="0"/>
          <a:chOff x="0" y="0"/>
          <a:chExt cx="0" cy="0"/>
        </a:xfrm>
      </p:grpSpPr>
      <p:sp>
        <p:nvSpPr>
          <p:cNvPr id="44"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45"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46"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47"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ffffff"/>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731520" y="328320"/>
            <a:ext cx="13164480" cy="13712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Arial"/>
              </a:rPr>
              <a:t>Click to edit the title text format</a:t>
            </a:r>
            <a:endParaRPr b="0" lang="en-US" sz="4400" strike="noStrike" u="none">
              <a:solidFill>
                <a:srgbClr val="000000"/>
              </a:solidFill>
              <a:effectLst/>
              <a:uFillTx/>
              <a:latin typeface="Arial"/>
            </a:endParaRPr>
          </a:p>
        </p:txBody>
      </p:sp>
      <p:sp>
        <p:nvSpPr>
          <p:cNvPr id="49" name="PlaceHolder 2"/>
          <p:cNvSpPr>
            <a:spLocks noGrp="1"/>
          </p:cNvSpPr>
          <p:nvPr>
            <p:ph type="body"/>
          </p:nvPr>
        </p:nvSpPr>
        <p:spPr>
          <a:xfrm>
            <a:off x="731520" y="1925640"/>
            <a:ext cx="13164480" cy="477000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lide 10 master">
    <p:bg>
      <p:bgPr>
        <a:solidFill>
          <a:srgbClr val="000000"/>
        </a:solidFill>
      </p:bgPr>
    </p:bg>
    <p:spTree>
      <p:nvGrpSpPr>
        <p:cNvPr id="1" name=""/>
        <p:cNvGrpSpPr/>
        <p:nvPr/>
      </p:nvGrpSpPr>
      <p:grpSpPr>
        <a:xfrm>
          <a:off x="0" y="0"/>
          <a:ext cx="0" cy="0"/>
          <a:chOff x="0" y="0"/>
          <a:chExt cx="0" cy="0"/>
        </a:xfrm>
      </p:grpSpPr>
      <p:sp>
        <p:nvSpPr>
          <p:cNvPr id="50"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1"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2"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53"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bg>
      <p:bgPr>
        <a:solidFill>
          <a:srgbClr val="000000"/>
        </a:solidFill>
      </p:bgPr>
    </p:bg>
    <p:spTree>
      <p:nvGrpSpPr>
        <p:cNvPr id="1" name=""/>
        <p:cNvGrpSpPr/>
        <p:nvPr/>
      </p:nvGrpSpPr>
      <p:grpSpPr>
        <a:xfrm>
          <a:off x="0" y="0"/>
          <a:ext cx="0" cy="0"/>
          <a:chOff x="0" y="0"/>
          <a:chExt cx="0" cy="0"/>
        </a:xfrm>
      </p:grpSpPr>
      <p:sp>
        <p:nvSpPr>
          <p:cNvPr id="54"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5"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6"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57"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000000"/>
        </a:solidFill>
      </p:bgPr>
    </p:bg>
    <p:spTree>
      <p:nvGrpSpPr>
        <p:cNvPr id="1" name=""/>
        <p:cNvGrpSpPr/>
        <p:nvPr/>
      </p:nvGrpSpPr>
      <p:grpSpPr>
        <a:xfrm>
          <a:off x="0" y="0"/>
          <a:ext cx="0" cy="0"/>
          <a:chOff x="0" y="0"/>
          <a:chExt cx="0" cy="0"/>
        </a:xfrm>
      </p:grpSpPr>
      <p:sp>
        <p:nvSpPr>
          <p:cNvPr id="58"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9"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0"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61"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lide 11 master">
    <p:bg>
      <p:bgPr>
        <a:solidFill>
          <a:srgbClr val="000000"/>
        </a:solidFill>
      </p:bgPr>
    </p:bg>
    <p:spTree>
      <p:nvGrpSpPr>
        <p:cNvPr id="1" name=""/>
        <p:cNvGrpSpPr/>
        <p:nvPr/>
      </p:nvGrpSpPr>
      <p:grpSpPr>
        <a:xfrm>
          <a:off x="0" y="0"/>
          <a:ext cx="0" cy="0"/>
          <a:chOff x="0" y="0"/>
          <a:chExt cx="0" cy="0"/>
        </a:xfrm>
      </p:grpSpPr>
      <p:sp>
        <p:nvSpPr>
          <p:cNvPr id="62"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3"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4"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65"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Slide 12 master">
    <p:bg>
      <p:bgPr>
        <a:solidFill>
          <a:srgbClr val="000000"/>
        </a:solidFill>
      </p:bgPr>
    </p:bg>
    <p:spTree>
      <p:nvGrpSpPr>
        <p:cNvPr id="1" name=""/>
        <p:cNvGrpSpPr/>
        <p:nvPr/>
      </p:nvGrpSpPr>
      <p:grpSpPr>
        <a:xfrm>
          <a:off x="0" y="0"/>
          <a:ext cx="0" cy="0"/>
          <a:chOff x="0" y="0"/>
          <a:chExt cx="0" cy="0"/>
        </a:xfrm>
      </p:grpSpPr>
      <p:sp>
        <p:nvSpPr>
          <p:cNvPr id="66"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7"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8" name="PlaceHolder 1"/>
          <p:cNvSpPr>
            <a:spLocks noGrp="1"/>
          </p:cNvSpPr>
          <p:nvPr>
            <p:ph type="title"/>
          </p:nvPr>
        </p:nvSpPr>
        <p:spPr>
          <a:xfrm>
            <a:off x="731520" y="328320"/>
            <a:ext cx="13164480" cy="13712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ffffff"/>
                </a:solidFill>
                <a:effectLst/>
                <a:uFillTx/>
                <a:latin typeface="Arial"/>
              </a:rPr>
              <a:t>Click to edit the title text format</a:t>
            </a:r>
            <a:endParaRPr b="0" lang="en-US" sz="4400" strike="noStrike" u="none">
              <a:solidFill>
                <a:srgbClr val="ffffff"/>
              </a:solidFill>
              <a:effectLst/>
              <a:uFillTx/>
              <a:latin typeface="Arial"/>
            </a:endParaRPr>
          </a:p>
        </p:txBody>
      </p:sp>
      <p:sp>
        <p:nvSpPr>
          <p:cNvPr id="69" name="PlaceHolder 2"/>
          <p:cNvSpPr>
            <a:spLocks noGrp="1"/>
          </p:cNvSpPr>
          <p:nvPr>
            <p:ph type="body"/>
          </p:nvPr>
        </p:nvSpPr>
        <p:spPr>
          <a:xfrm>
            <a:off x="731520" y="1925640"/>
            <a:ext cx="13164480" cy="477000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ffffff"/>
                </a:solidFill>
                <a:effectLst/>
                <a:uFillTx/>
                <a:latin typeface="Arial"/>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800" strike="noStrike" u="none">
                <a:solidFill>
                  <a:srgbClr val="ffffff"/>
                </a:solidFill>
                <a:effectLst/>
                <a:uFillTx/>
                <a:latin typeface="Arial"/>
              </a:rPr>
              <a:t>Second Outline Level</a:t>
            </a:r>
            <a:endParaRPr b="0" lang="en-US" sz="2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400" strike="noStrike" u="none">
                <a:solidFill>
                  <a:srgbClr val="ffffff"/>
                </a:solidFill>
                <a:effectLst/>
                <a:uFillTx/>
                <a:latin typeface="Arial"/>
              </a:rPr>
              <a:t>Third Outline Level</a:t>
            </a:r>
            <a:endParaRPr b="0" lang="en-US" sz="24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ffffff"/>
                </a:solidFill>
                <a:effectLst/>
                <a:uFillTx/>
                <a:latin typeface="Arial"/>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Seventh Outline Level</a:t>
            </a:r>
            <a:endParaRPr b="0" lang="en-US" sz="2000" strike="noStrike" u="none">
              <a:solidFill>
                <a:srgbClr val="ffffff"/>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
    <p:bg>
      <p:bgPr>
        <a:solidFill>
          <a:srgbClr val="000000"/>
        </a:solidFill>
      </p:bgPr>
    </p:bg>
    <p:spTree>
      <p:nvGrpSpPr>
        <p:cNvPr id="1" name=""/>
        <p:cNvGrpSpPr/>
        <p:nvPr/>
      </p:nvGrpSpPr>
      <p:grpSpPr>
        <a:xfrm>
          <a:off x="0" y="0"/>
          <a:ext cx="0" cy="0"/>
          <a:chOff x="0" y="0"/>
          <a:chExt cx="0" cy="0"/>
        </a:xfrm>
      </p:grpSpPr>
      <p:sp>
        <p:nvSpPr>
          <p:cNvPr id="70"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71"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72"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73"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bg>
      <p:bgPr>
        <a:solidFill>
          <a:srgbClr val="000000"/>
        </a:solidFill>
      </p:bgPr>
    </p:bg>
    <p:spTree>
      <p:nvGrpSpPr>
        <p:cNvPr id="1" name=""/>
        <p:cNvGrpSpPr/>
        <p:nvPr/>
      </p:nvGrpSpPr>
      <p:grpSpPr>
        <a:xfrm>
          <a:off x="0" y="0"/>
          <a:ext cx="0" cy="0"/>
          <a:chOff x="0" y="0"/>
          <a:chExt cx="0" cy="0"/>
        </a:xfrm>
      </p:grpSpPr>
      <p:sp>
        <p:nvSpPr>
          <p:cNvPr id="4"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5"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6"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7"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bg>
      <p:bgPr>
        <a:solidFill>
          <a:srgbClr val="000000"/>
        </a:solidFill>
      </p:bgPr>
    </p:bg>
    <p:spTree>
      <p:nvGrpSpPr>
        <p:cNvPr id="1" name=""/>
        <p:cNvGrpSpPr/>
        <p:nvPr/>
      </p:nvGrpSpPr>
      <p:grpSpPr>
        <a:xfrm>
          <a:off x="0" y="0"/>
          <a:ext cx="0" cy="0"/>
          <a:chOff x="0" y="0"/>
          <a:chExt cx="0" cy="0"/>
        </a:xfrm>
      </p:grpSpPr>
      <p:sp>
        <p:nvSpPr>
          <p:cNvPr id="74"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75"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76" name="PlaceHolder 1"/>
          <p:cNvSpPr>
            <a:spLocks noGrp="1"/>
          </p:cNvSpPr>
          <p:nvPr>
            <p:ph type="title"/>
          </p:nvPr>
        </p:nvSpPr>
        <p:spPr>
          <a:xfrm>
            <a:off x="731520" y="328320"/>
            <a:ext cx="13164480" cy="137124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ffffff"/>
                </a:solidFill>
                <a:effectLst/>
                <a:uFillTx/>
                <a:latin typeface="Arial"/>
              </a:rPr>
              <a:t>Click to edit the title text format</a:t>
            </a:r>
            <a:endParaRPr b="0" lang="en-US" sz="4400" strike="noStrike" u="none">
              <a:solidFill>
                <a:srgbClr val="ffffff"/>
              </a:solidFill>
              <a:effectLst/>
              <a:uFillTx/>
              <a:latin typeface="Arial"/>
            </a:endParaRPr>
          </a:p>
        </p:txBody>
      </p:sp>
      <p:sp>
        <p:nvSpPr>
          <p:cNvPr id="77" name="PlaceHolder 2"/>
          <p:cNvSpPr>
            <a:spLocks noGrp="1"/>
          </p:cNvSpPr>
          <p:nvPr>
            <p:ph type="body"/>
          </p:nvPr>
        </p:nvSpPr>
        <p:spPr>
          <a:xfrm>
            <a:off x="731520" y="1925640"/>
            <a:ext cx="13164480" cy="477000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ffffff"/>
                </a:solidFill>
                <a:effectLst/>
                <a:uFillTx/>
                <a:latin typeface="Arial"/>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800" strike="noStrike" u="none">
                <a:solidFill>
                  <a:srgbClr val="ffffff"/>
                </a:solidFill>
                <a:effectLst/>
                <a:uFillTx/>
                <a:latin typeface="Arial"/>
              </a:rPr>
              <a:t>Second Outline Level</a:t>
            </a:r>
            <a:endParaRPr b="0" lang="en-US" sz="2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400" strike="noStrike" u="none">
                <a:solidFill>
                  <a:srgbClr val="ffffff"/>
                </a:solidFill>
                <a:effectLst/>
                <a:uFillTx/>
                <a:latin typeface="Arial"/>
              </a:rPr>
              <a:t>Third Outline Level</a:t>
            </a:r>
            <a:endParaRPr b="0" lang="en-US" sz="24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ffffff"/>
                </a:solidFill>
                <a:effectLst/>
                <a:uFillTx/>
                <a:latin typeface="Arial"/>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Seventh Outline Level</a:t>
            </a:r>
            <a:endParaRPr b="0" lang="en-US" sz="2000" strike="noStrike" u="none">
              <a:solidFill>
                <a:srgbClr val="ffffff"/>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bg>
      <p:bgPr>
        <a:solidFill>
          <a:srgbClr val="000000"/>
        </a:solidFill>
      </p:bgPr>
    </p:bg>
    <p:spTree>
      <p:nvGrpSpPr>
        <p:cNvPr id="1" name=""/>
        <p:cNvGrpSpPr/>
        <p:nvPr/>
      </p:nvGrpSpPr>
      <p:grpSpPr>
        <a:xfrm>
          <a:off x="0" y="0"/>
          <a:ext cx="0" cy="0"/>
          <a:chOff x="0" y="0"/>
          <a:chExt cx="0" cy="0"/>
        </a:xfrm>
      </p:grpSpPr>
      <p:sp>
        <p:nvSpPr>
          <p:cNvPr id="8"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9"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0"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11"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bg>
      <p:bgPr>
        <a:solidFill>
          <a:srgbClr val="000000"/>
        </a:solidFill>
      </p:bgPr>
    </p:bg>
    <p:spTree>
      <p:nvGrpSpPr>
        <p:cNvPr id="1" name=""/>
        <p:cNvGrpSpPr/>
        <p:nvPr/>
      </p:nvGrpSpPr>
      <p:grpSpPr>
        <a:xfrm>
          <a:off x="0" y="0"/>
          <a:ext cx="0" cy="0"/>
          <a:chOff x="0" y="0"/>
          <a:chExt cx="0" cy="0"/>
        </a:xfrm>
      </p:grpSpPr>
      <p:sp>
        <p:nvSpPr>
          <p:cNvPr id="12"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3"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4"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15"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bg>
      <p:bgPr>
        <a:solidFill>
          <a:srgbClr val="000000"/>
        </a:solidFill>
      </p:bgPr>
    </p:bg>
    <p:spTree>
      <p:nvGrpSpPr>
        <p:cNvPr id="1" name=""/>
        <p:cNvGrpSpPr/>
        <p:nvPr/>
      </p:nvGrpSpPr>
      <p:grpSpPr>
        <a:xfrm>
          <a:off x="0" y="0"/>
          <a:ext cx="0" cy="0"/>
          <a:chOff x="0" y="0"/>
          <a:chExt cx="0" cy="0"/>
        </a:xfrm>
      </p:grpSpPr>
      <p:sp>
        <p:nvSpPr>
          <p:cNvPr id="16"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7"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8"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19"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rgbClr val="000000"/>
        </a:solidFill>
      </p:bgPr>
    </p:bg>
    <p:spTree>
      <p:nvGrpSpPr>
        <p:cNvPr id="1" name=""/>
        <p:cNvGrpSpPr/>
        <p:nvPr/>
      </p:nvGrpSpPr>
      <p:grpSpPr>
        <a:xfrm>
          <a:off x="0" y="0"/>
          <a:ext cx="0" cy="0"/>
          <a:chOff x="0" y="0"/>
          <a:chExt cx="0" cy="0"/>
        </a:xfrm>
      </p:grpSpPr>
      <p:sp>
        <p:nvSpPr>
          <p:cNvPr id="20"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1"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2"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23"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bg>
      <p:bgPr>
        <a:solidFill>
          <a:srgbClr val="000000"/>
        </a:solidFill>
      </p:bgPr>
    </p:bg>
    <p:spTree>
      <p:nvGrpSpPr>
        <p:cNvPr id="1" name=""/>
        <p:cNvGrpSpPr/>
        <p:nvPr/>
      </p:nvGrpSpPr>
      <p:grpSpPr>
        <a:xfrm>
          <a:off x="0" y="0"/>
          <a:ext cx="0" cy="0"/>
          <a:chOff x="0" y="0"/>
          <a:chExt cx="0" cy="0"/>
        </a:xfrm>
      </p:grpSpPr>
      <p:sp>
        <p:nvSpPr>
          <p:cNvPr id="24"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5"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6"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27"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bg>
      <p:bgPr>
        <a:solidFill>
          <a:srgbClr val="000000"/>
        </a:solidFill>
      </p:bgPr>
    </p:bg>
    <p:spTree>
      <p:nvGrpSpPr>
        <p:cNvPr id="1" name=""/>
        <p:cNvGrpSpPr/>
        <p:nvPr/>
      </p:nvGrpSpPr>
      <p:grpSpPr>
        <a:xfrm>
          <a:off x="0" y="0"/>
          <a:ext cx="0" cy="0"/>
          <a:chOff x="0" y="0"/>
          <a:chExt cx="0" cy="0"/>
        </a:xfrm>
      </p:grpSpPr>
      <p:sp>
        <p:nvSpPr>
          <p:cNvPr id="28"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9"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0"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31"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bg>
      <p:bgPr>
        <a:solidFill>
          <a:srgbClr val="000000"/>
        </a:solidFill>
      </p:bgPr>
    </p:bg>
    <p:spTree>
      <p:nvGrpSpPr>
        <p:cNvPr id="1" name=""/>
        <p:cNvGrpSpPr/>
        <p:nvPr/>
      </p:nvGrpSpPr>
      <p:grpSpPr>
        <a:xfrm>
          <a:off x="0" y="0"/>
          <a:ext cx="0" cy="0"/>
          <a:chOff x="0" y="0"/>
          <a:chExt cx="0" cy="0"/>
        </a:xfrm>
      </p:grpSpPr>
      <p:sp>
        <p:nvSpPr>
          <p:cNvPr id="32" name="Shape 0"/>
          <p:cNvSpPr/>
          <p:nvPr/>
        </p:nvSpPr>
        <p:spPr>
          <a:xfrm>
            <a:off x="0" y="0"/>
            <a:ext cx="14626440" cy="8225640"/>
          </a:xfrm>
          <a:prstGeom prst="rect">
            <a:avLst/>
          </a:prstGeom>
          <a:solidFill>
            <a:srgbClr val="e7eef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3" name="Shape 1"/>
          <p:cNvSpPr/>
          <p:nvPr/>
        </p:nvSpPr>
        <p:spPr>
          <a:xfrm>
            <a:off x="0" y="0"/>
            <a:ext cx="14626440" cy="8225640"/>
          </a:xfrm>
          <a:prstGeom prst="rect">
            <a:avLst/>
          </a:prstGeom>
          <a:solidFill>
            <a:srgbClr val="fffaf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4" name="PlaceHolder 1"/>
          <p:cNvSpPr>
            <a:spLocks noGrp="1"/>
          </p:cNvSpPr>
          <p:nvPr>
            <p:ph type="title"/>
          </p:nvPr>
        </p:nvSpPr>
        <p:spPr>
          <a:xfrm>
            <a:off x="731520" y="328320"/>
            <a:ext cx="13163400" cy="13701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000000"/>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35" name="PlaceHolder 2"/>
          <p:cNvSpPr>
            <a:spLocks noGrp="1"/>
          </p:cNvSpPr>
          <p:nvPr>
            <p:ph type="body"/>
          </p:nvPr>
        </p:nvSpPr>
        <p:spPr>
          <a:xfrm>
            <a:off x="731520" y="1925640"/>
            <a:ext cx="13163400" cy="47689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000000"/>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rgbClr val="000000"/>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rgbClr val="000000"/>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000000"/>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000000"/>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9.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1.xml"/>
</Relationships>
</file>

<file path=ppt/slides/_rels/slide1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6.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5.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hyperlink" Target="mailto:qutritinnovations@gmail.com" TargetMode="External"/><Relationship Id="rId3" Type="http://schemas.openxmlformats.org/officeDocument/2006/relationships/image" Target="../media/image51.png"/><Relationship Id="rId4"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hyperlink" Target="mailto:info@qutritinnovations.com" TargetMode="External"/><Relationship Id="rId3" Type="http://schemas.openxmlformats.org/officeDocument/2006/relationships/slideLayout" Target="../slideLayouts/slideLayout20.xml"/><Relationship Id="rId4" Type="http://schemas.openxmlformats.org/officeDocument/2006/relationships/notesSlide" Target="../notesSlides/notesSlide14.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svg"/><Relationship Id="rId5" Type="http://schemas.openxmlformats.org/officeDocument/2006/relationships/image" Target="../media/image6.png"/><Relationship Id="rId6" Type="http://schemas.openxmlformats.org/officeDocument/2006/relationships/image" Target="../media/image7.svg"/><Relationship Id="rId7" Type="http://schemas.openxmlformats.org/officeDocument/2006/relationships/image" Target="../media/image8.png"/><Relationship Id="rId8" Type="http://schemas.openxmlformats.org/officeDocument/2006/relationships/image" Target="../media/image9.svg"/><Relationship Id="rId9"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2.xml"/><Relationship Id="rId7"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slideLayout" Target="../slideLayouts/slideLayout5.xml"/><Relationship Id="rId11"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svg"/><Relationship Id="rId5" Type="http://schemas.openxmlformats.org/officeDocument/2006/relationships/image" Target="../media/image29.png"/><Relationship Id="rId6" Type="http://schemas.openxmlformats.org/officeDocument/2006/relationships/image" Target="../media/image30.svg"/><Relationship Id="rId7" Type="http://schemas.openxmlformats.org/officeDocument/2006/relationships/image" Target="../media/image31.png"/><Relationship Id="rId8" Type="http://schemas.openxmlformats.org/officeDocument/2006/relationships/image" Target="../media/image32.svg"/><Relationship Id="rId9" Type="http://schemas.openxmlformats.org/officeDocument/2006/relationships/image" Target="../media/image33.png"/><Relationship Id="rId10" Type="http://schemas.openxmlformats.org/officeDocument/2006/relationships/slideLayout" Target="../slideLayouts/slideLayout6.xml"/><Relationship Id="rId11"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slideLayout" Target="../slideLayouts/slideLayout9.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10.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Image 0" descr="preencoded.png"/>
          <p:cNvPicPr/>
          <p:nvPr/>
        </p:nvPicPr>
        <p:blipFill>
          <a:blip r:embed="rId1"/>
          <a:stretch/>
        </p:blipFill>
        <p:spPr>
          <a:xfrm>
            <a:off x="0" y="0"/>
            <a:ext cx="14626440" cy="8225640"/>
          </a:xfrm>
          <a:prstGeom prst="rect">
            <a:avLst/>
          </a:prstGeom>
          <a:noFill/>
          <a:ln w="0">
            <a:noFill/>
          </a:ln>
        </p:spPr>
      </p:pic>
      <p:sp>
        <p:nvSpPr>
          <p:cNvPr id="85" name="Shape 0"/>
          <p:cNvSpPr/>
          <p:nvPr/>
        </p:nvSpPr>
        <p:spPr>
          <a:xfrm>
            <a:off x="0" y="0"/>
            <a:ext cx="14626440" cy="822564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86" name="Text 1"/>
          <p:cNvSpPr/>
          <p:nvPr/>
        </p:nvSpPr>
        <p:spPr>
          <a:xfrm>
            <a:off x="758160" y="1756440"/>
            <a:ext cx="5769360" cy="637560"/>
          </a:xfrm>
          <a:prstGeom prst="rect">
            <a:avLst/>
          </a:prstGeom>
          <a:noFill/>
          <a:ln w="0">
            <a:noFill/>
          </a:ln>
        </p:spPr>
        <p:style>
          <a:lnRef idx="0"/>
          <a:fillRef idx="0"/>
          <a:effectRef idx="0"/>
          <a:fontRef idx="minor"/>
        </p:style>
        <p:txBody>
          <a:bodyPr wrap="none" lIns="0" rIns="0" tIns="0" bIns="0" anchor="t">
            <a:noAutofit/>
          </a:bodyPr>
          <a:p>
            <a:pPr>
              <a:lnSpc>
                <a:spcPts val="5051"/>
              </a:lnSpc>
              <a:tabLst>
                <a:tab algn="l" pos="0"/>
              </a:tabLst>
            </a:pPr>
            <a:r>
              <a:rPr b="0" lang="en-US" sz="4000" strike="noStrike" u="none">
                <a:solidFill>
                  <a:srgbClr val="1f1e1e"/>
                </a:solidFill>
                <a:effectLst/>
                <a:uFillTx/>
                <a:latin typeface="Lato"/>
                <a:ea typeface="Alexandria Semi Bold"/>
              </a:rPr>
              <a:t>QUTRIT INNOVATIONS</a:t>
            </a:r>
            <a:endParaRPr b="0" lang="en-US" sz="4000" strike="noStrike" u="none">
              <a:solidFill>
                <a:srgbClr val="ffffff"/>
              </a:solidFill>
              <a:effectLst/>
              <a:uFillTx/>
              <a:latin typeface="Arial"/>
            </a:endParaRPr>
          </a:p>
        </p:txBody>
      </p:sp>
      <p:sp>
        <p:nvSpPr>
          <p:cNvPr id="87" name="Text 2"/>
          <p:cNvSpPr/>
          <p:nvPr/>
        </p:nvSpPr>
        <p:spPr>
          <a:xfrm>
            <a:off x="758160" y="2689920"/>
            <a:ext cx="13109760" cy="2561760"/>
          </a:xfrm>
          <a:prstGeom prst="rect">
            <a:avLst/>
          </a:prstGeom>
          <a:noFill/>
          <a:ln w="0">
            <a:noFill/>
          </a:ln>
        </p:spPr>
        <p:style>
          <a:lnRef idx="0"/>
          <a:fillRef idx="0"/>
          <a:effectRef idx="0"/>
          <a:fontRef idx="minor"/>
        </p:style>
        <p:txBody>
          <a:bodyPr lIns="0" rIns="0" tIns="0" bIns="0" anchor="t">
            <a:noAutofit/>
          </a:bodyPr>
          <a:p>
            <a:pPr>
              <a:lnSpc>
                <a:spcPts val="10100"/>
              </a:lnSpc>
              <a:tabLst>
                <a:tab algn="l" pos="0"/>
              </a:tabLst>
            </a:pPr>
            <a:r>
              <a:rPr b="0" lang="en-US" sz="8050" strike="noStrike" u="none">
                <a:solidFill>
                  <a:srgbClr val="1f1e1e"/>
                </a:solidFill>
                <a:effectLst/>
                <a:uFillTx/>
                <a:latin typeface="Playfair Display"/>
                <a:ea typeface="Alexandria Semi Bold"/>
              </a:rPr>
              <a:t>Cascade Communication for IoT</a:t>
            </a:r>
            <a:endParaRPr b="0" lang="en-US" sz="8050" strike="noStrike" u="none">
              <a:solidFill>
                <a:srgbClr val="ffffff"/>
              </a:solidFill>
              <a:effectLst/>
              <a:uFillTx/>
              <a:latin typeface="Arial"/>
            </a:endParaRPr>
          </a:p>
        </p:txBody>
      </p:sp>
      <p:sp>
        <p:nvSpPr>
          <p:cNvPr id="88" name="Text 3"/>
          <p:cNvSpPr/>
          <p:nvPr/>
        </p:nvSpPr>
        <p:spPr>
          <a:xfrm>
            <a:off x="758160" y="5548320"/>
            <a:ext cx="4319280" cy="31680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1f1e1e"/>
                </a:solidFill>
                <a:effectLst/>
                <a:uFillTx/>
                <a:latin typeface="Lato"/>
                <a:ea typeface="Alexandria Semi Bold"/>
              </a:rPr>
              <a:t>Innovative IoT Gateway - LinxLink</a:t>
            </a:r>
            <a:endParaRPr b="0" lang="en-US" sz="2000" strike="noStrike" u="none">
              <a:solidFill>
                <a:srgbClr val="ffffff"/>
              </a:solidFill>
              <a:effectLst/>
              <a:uFillTx/>
              <a:latin typeface="Arial"/>
            </a:endParaRPr>
          </a:p>
        </p:txBody>
      </p:sp>
      <p:sp>
        <p:nvSpPr>
          <p:cNvPr id="89" name="Text 4"/>
          <p:cNvSpPr/>
          <p:nvPr/>
        </p:nvSpPr>
        <p:spPr>
          <a:xfrm>
            <a:off x="758160" y="6161400"/>
            <a:ext cx="13109760" cy="308160"/>
          </a:xfrm>
          <a:prstGeom prst="rect">
            <a:avLst/>
          </a:prstGeom>
          <a:noFill/>
          <a:ln w="0">
            <a:noFill/>
          </a:ln>
        </p:spPr>
        <p:style>
          <a:lnRef idx="0"/>
          <a:fillRef idx="0"/>
          <a:effectRef idx="0"/>
          <a:fontRef idx="minor"/>
        </p:style>
        <p:txBody>
          <a:bodyPr wrap="none" lIns="0" rIns="0" tIns="0" bIns="0" anchor="t">
            <a:noAutofit/>
          </a:bodyPr>
          <a:p>
            <a:pPr>
              <a:lnSpc>
                <a:spcPct val="100000"/>
              </a:lnSpc>
            </a:pPr>
            <a:endParaRPr b="0" lang="en-US" sz="1500" strike="noStrike" u="none">
              <a:solidFill>
                <a:srgbClr val="ffffff"/>
              </a:solidFill>
              <a:effectLst/>
              <a:uFillTx/>
              <a:latin typeface="Arial"/>
              <a:ea typeface="DejaVu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67" name="" descr=""/>
          <p:cNvPicPr/>
          <p:nvPr/>
        </p:nvPicPr>
        <p:blipFill>
          <a:blip r:embed="rId2"/>
          <a:stretch/>
        </p:blipFill>
        <p:spPr>
          <a:xfrm>
            <a:off x="0" y="0"/>
            <a:ext cx="14627880" cy="8225640"/>
          </a:xfrm>
          <a:prstGeom prst="rect">
            <a:avLst/>
          </a:prstGeom>
          <a:noFill/>
          <a:ln w="0">
            <a:noFill/>
          </a:ln>
        </p:spPr>
      </p:pic>
      <p:sp>
        <p:nvSpPr>
          <p:cNvPr id="268" name="Shape 6"/>
          <p:cNvSpPr/>
          <p:nvPr/>
        </p:nvSpPr>
        <p:spPr>
          <a:xfrm>
            <a:off x="0" y="0"/>
            <a:ext cx="14622480" cy="822564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69" name="PlaceHolder 1"/>
          <p:cNvSpPr>
            <a:spLocks noGrp="1"/>
          </p:cNvSpPr>
          <p:nvPr>
            <p:ph type="title"/>
          </p:nvPr>
        </p:nvSpPr>
        <p:spPr>
          <a:xfrm>
            <a:off x="731520" y="88920"/>
            <a:ext cx="13667760" cy="1017720"/>
          </a:xfrm>
          <a:prstGeom prst="rect">
            <a:avLst/>
          </a:prstGeom>
          <a:noFill/>
          <a:ln w="0">
            <a:noFill/>
          </a:ln>
        </p:spPr>
        <p:txBody>
          <a:bodyPr lIns="0" rIns="0" tIns="0" bIns="0" anchor="ctr">
            <a:spAutoFit/>
          </a:bodyPr>
          <a:p>
            <a:pPr indent="0">
              <a:lnSpc>
                <a:spcPct val="100000"/>
              </a:lnSpc>
              <a:spcBef>
                <a:spcPts val="1191"/>
              </a:spcBef>
              <a:spcAft>
                <a:spcPts val="992"/>
              </a:spcAft>
              <a:buNone/>
              <a:tabLst>
                <a:tab algn="l" pos="0"/>
              </a:tabLst>
            </a:pPr>
            <a:r>
              <a:rPr b="1" lang="en-US" sz="4400" strike="noStrike" u="none">
                <a:solidFill>
                  <a:srgbClr val="000000"/>
                </a:solidFill>
                <a:effectLst/>
                <a:uFillTx/>
                <a:latin typeface="Playfair Display"/>
              </a:rPr>
              <a:t>Industrial IoT Case Study: Predictive Maintenance</a:t>
            </a:r>
            <a:endParaRPr b="0" lang="en-US" sz="4400" strike="noStrike" u="none">
              <a:solidFill>
                <a:srgbClr val="ffffff"/>
              </a:solidFill>
              <a:effectLst/>
              <a:uFillTx/>
              <a:latin typeface="Arial"/>
            </a:endParaRPr>
          </a:p>
        </p:txBody>
      </p:sp>
      <p:sp>
        <p:nvSpPr>
          <p:cNvPr id="270" name=""/>
          <p:cNvSpPr/>
          <p:nvPr/>
        </p:nvSpPr>
        <p:spPr>
          <a:xfrm>
            <a:off x="772200" y="6269040"/>
            <a:ext cx="3111480" cy="6382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3600" strike="noStrike" u="none">
                <a:solidFill>
                  <a:srgbClr val="000000"/>
                </a:solidFill>
                <a:effectLst/>
                <a:uFillTx/>
                <a:latin typeface="Arial Black"/>
                <a:ea typeface="DejaVu Sans"/>
              </a:rPr>
              <a:t>₹19.9L</a:t>
            </a:r>
            <a:endParaRPr b="0" lang="en-US" sz="3600" strike="noStrike" u="none">
              <a:solidFill>
                <a:srgbClr val="ffffff"/>
              </a:solidFill>
              <a:effectLst/>
              <a:uFillTx/>
              <a:latin typeface="Arial"/>
            </a:endParaRPr>
          </a:p>
        </p:txBody>
      </p:sp>
      <p:sp>
        <p:nvSpPr>
          <p:cNvPr id="271" name=""/>
          <p:cNvSpPr/>
          <p:nvPr/>
        </p:nvSpPr>
        <p:spPr>
          <a:xfrm>
            <a:off x="712080" y="1025280"/>
            <a:ext cx="12954960" cy="1035720"/>
          </a:xfrm>
          <a:prstGeom prst="rect">
            <a:avLst/>
          </a:prstGeom>
          <a:noFill/>
          <a:ln w="0">
            <a:noFill/>
          </a:ln>
        </p:spPr>
        <p:style>
          <a:lnRef idx="0"/>
          <a:fillRef idx="0"/>
          <a:effectRef idx="0"/>
          <a:fontRef idx="minor"/>
        </p:style>
        <p:txBody>
          <a:bodyPr lIns="90000" rIns="90000" tIns="45000" bIns="45000" anchor="t">
            <a:spAutoFit/>
          </a:bodyPr>
          <a:p>
            <a:pPr>
              <a:lnSpc>
                <a:spcPct val="115000"/>
              </a:lnSpc>
            </a:pPr>
            <a:r>
              <a:rPr b="0" lang="en-US" sz="1800" strike="noStrike" u="none">
                <a:solidFill>
                  <a:srgbClr val="000000"/>
                </a:solidFill>
                <a:effectLst/>
                <a:uFillTx/>
                <a:latin typeface="Lato"/>
                <a:ea typeface="DejaVu Sans"/>
              </a:rPr>
              <a:t>A large manufacturing facility with 100 machines needs to monitor 1,000 analog parameters (10 each machine) every minute for effective predictive maintenance. Let’s Consider each machine has 10K data to be collected. Following is the comparison of traditional IoT implementation Vs. Qutrit IoT implementation.</a:t>
            </a:r>
            <a:endParaRPr b="0" lang="en-US" sz="1800" strike="noStrike" u="none">
              <a:solidFill>
                <a:srgbClr val="ffffff"/>
              </a:solidFill>
              <a:effectLst/>
              <a:uFillTx/>
              <a:latin typeface="Arial"/>
            </a:endParaRPr>
          </a:p>
        </p:txBody>
      </p:sp>
      <p:sp>
        <p:nvSpPr>
          <p:cNvPr id="272" name=""/>
          <p:cNvSpPr/>
          <p:nvPr/>
        </p:nvSpPr>
        <p:spPr>
          <a:xfrm>
            <a:off x="1087560" y="6857280"/>
            <a:ext cx="2512080" cy="42012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2200" strike="noStrike" u="none">
                <a:solidFill>
                  <a:srgbClr val="000000"/>
                </a:solidFill>
                <a:effectLst/>
                <a:uFillTx/>
                <a:latin typeface="Helvetica Neue"/>
                <a:ea typeface="DejaVu Sans"/>
              </a:rPr>
              <a:t>Traditional Setup</a:t>
            </a:r>
            <a:endParaRPr b="0" lang="en-US" sz="2200" strike="noStrike" u="none">
              <a:solidFill>
                <a:srgbClr val="ffffff"/>
              </a:solidFill>
              <a:effectLst/>
              <a:uFillTx/>
              <a:latin typeface="Arial"/>
            </a:endParaRPr>
          </a:p>
        </p:txBody>
      </p:sp>
      <p:sp>
        <p:nvSpPr>
          <p:cNvPr id="273" name=""/>
          <p:cNvSpPr/>
          <p:nvPr/>
        </p:nvSpPr>
        <p:spPr>
          <a:xfrm>
            <a:off x="805680" y="7287840"/>
            <a:ext cx="2969280" cy="560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151"/>
              </a:spcBef>
              <a:spcAft>
                <a:spcPts val="720"/>
              </a:spcAft>
            </a:pPr>
            <a:r>
              <a:rPr b="0" lang="en-US" sz="1600" strike="noStrike" u="none">
                <a:solidFill>
                  <a:srgbClr val="000000"/>
                </a:solidFill>
                <a:effectLst/>
                <a:uFillTx/>
                <a:latin typeface="Helvetica Neue"/>
                <a:ea typeface="DejaVu Sans"/>
              </a:rPr>
              <a:t>Initial investment using Teltonika TRB246 units</a:t>
            </a:r>
            <a:endParaRPr b="0" lang="en-US" sz="1600" strike="noStrike" u="none">
              <a:solidFill>
                <a:srgbClr val="ffffff"/>
              </a:solidFill>
              <a:effectLst/>
              <a:uFillTx/>
              <a:latin typeface="Arial"/>
            </a:endParaRPr>
          </a:p>
        </p:txBody>
      </p:sp>
      <p:sp>
        <p:nvSpPr>
          <p:cNvPr id="274" name=""/>
          <p:cNvSpPr/>
          <p:nvPr/>
        </p:nvSpPr>
        <p:spPr>
          <a:xfrm>
            <a:off x="3924000" y="6269040"/>
            <a:ext cx="3111480" cy="6382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3600" strike="noStrike" u="none">
                <a:solidFill>
                  <a:srgbClr val="000000"/>
                </a:solidFill>
                <a:effectLst/>
                <a:uFillTx/>
                <a:latin typeface="Arial Black"/>
                <a:ea typeface="DejaVu Sans"/>
              </a:rPr>
              <a:t>₹10.8L</a:t>
            </a:r>
            <a:endParaRPr b="0" lang="en-US" sz="3600" strike="noStrike" u="none">
              <a:solidFill>
                <a:srgbClr val="ffffff"/>
              </a:solidFill>
              <a:effectLst/>
              <a:uFillTx/>
              <a:latin typeface="Arial"/>
            </a:endParaRPr>
          </a:p>
        </p:txBody>
      </p:sp>
      <p:sp>
        <p:nvSpPr>
          <p:cNvPr id="275" name=""/>
          <p:cNvSpPr/>
          <p:nvPr/>
        </p:nvSpPr>
        <p:spPr>
          <a:xfrm>
            <a:off x="4287960" y="6857280"/>
            <a:ext cx="2512080" cy="42012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2200" strike="noStrike" u="none">
                <a:solidFill>
                  <a:srgbClr val="000000"/>
                </a:solidFill>
                <a:effectLst/>
                <a:uFillTx/>
                <a:latin typeface="Helvetica Neue"/>
                <a:ea typeface="DejaVu Sans"/>
              </a:rPr>
              <a:t>Qutrit Setup</a:t>
            </a:r>
            <a:endParaRPr b="0" lang="en-US" sz="2200" strike="noStrike" u="none">
              <a:solidFill>
                <a:srgbClr val="ffffff"/>
              </a:solidFill>
              <a:effectLst/>
              <a:uFillTx/>
              <a:latin typeface="Arial"/>
            </a:endParaRPr>
          </a:p>
        </p:txBody>
      </p:sp>
      <p:sp>
        <p:nvSpPr>
          <p:cNvPr id="276" name=""/>
          <p:cNvSpPr/>
          <p:nvPr/>
        </p:nvSpPr>
        <p:spPr>
          <a:xfrm>
            <a:off x="4026240" y="7287840"/>
            <a:ext cx="276660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191"/>
              </a:spcBef>
              <a:spcAft>
                <a:spcPts val="992"/>
              </a:spcAft>
            </a:pPr>
            <a:r>
              <a:rPr b="0" lang="en-US" sz="1600" strike="noStrike" u="none">
                <a:solidFill>
                  <a:srgbClr val="000000"/>
                </a:solidFill>
                <a:effectLst/>
                <a:uFillTx/>
                <a:latin typeface="Helvetica Neue"/>
                <a:ea typeface="DejaVu Sans"/>
              </a:rPr>
              <a:t>45% cost reduction with modular architecture</a:t>
            </a:r>
            <a:endParaRPr b="0" lang="en-US" sz="1600" strike="noStrike" u="none">
              <a:solidFill>
                <a:srgbClr val="ffffff"/>
              </a:solidFill>
              <a:effectLst/>
              <a:uFillTx/>
              <a:latin typeface="Arial"/>
            </a:endParaRPr>
          </a:p>
        </p:txBody>
      </p:sp>
      <p:sp>
        <p:nvSpPr>
          <p:cNvPr id="277" name=""/>
          <p:cNvSpPr/>
          <p:nvPr/>
        </p:nvSpPr>
        <p:spPr>
          <a:xfrm>
            <a:off x="7543800" y="6269040"/>
            <a:ext cx="3111480" cy="6382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3600" strike="noStrike" u="none">
                <a:solidFill>
                  <a:srgbClr val="000000"/>
                </a:solidFill>
                <a:effectLst/>
                <a:uFillTx/>
                <a:latin typeface="Arial Black"/>
                <a:ea typeface="DejaVu Sans"/>
              </a:rPr>
              <a:t>₹2260/-</a:t>
            </a:r>
            <a:endParaRPr b="0" lang="en-US" sz="3600" strike="noStrike" u="none">
              <a:solidFill>
                <a:srgbClr val="ffffff"/>
              </a:solidFill>
              <a:effectLst/>
              <a:uFillTx/>
              <a:latin typeface="Arial"/>
            </a:endParaRPr>
          </a:p>
        </p:txBody>
      </p:sp>
      <p:sp>
        <p:nvSpPr>
          <p:cNvPr id="278" name=""/>
          <p:cNvSpPr/>
          <p:nvPr/>
        </p:nvSpPr>
        <p:spPr>
          <a:xfrm>
            <a:off x="7945560" y="6857280"/>
            <a:ext cx="2512080" cy="42480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2200" strike="noStrike" u="none">
                <a:solidFill>
                  <a:srgbClr val="000000"/>
                </a:solidFill>
                <a:effectLst/>
                <a:uFillTx/>
                <a:latin typeface="Helvetica Neue"/>
                <a:ea typeface="DejaVu Sans"/>
              </a:rPr>
              <a:t>Traditional – IoT </a:t>
            </a:r>
            <a:endParaRPr b="0" lang="en-US" sz="2200" strike="noStrike" u="none">
              <a:solidFill>
                <a:srgbClr val="ffffff"/>
              </a:solidFill>
              <a:effectLst/>
              <a:uFillTx/>
              <a:latin typeface="Arial"/>
            </a:endParaRPr>
          </a:p>
        </p:txBody>
      </p:sp>
      <p:sp>
        <p:nvSpPr>
          <p:cNvPr id="279" name=""/>
          <p:cNvSpPr/>
          <p:nvPr/>
        </p:nvSpPr>
        <p:spPr>
          <a:xfrm>
            <a:off x="7663680" y="7287840"/>
            <a:ext cx="296928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1191"/>
              </a:spcBef>
              <a:spcAft>
                <a:spcPts val="992"/>
              </a:spcAft>
            </a:pPr>
            <a:r>
              <a:rPr b="0" lang="en-US" sz="1600" strike="noStrike" u="none">
                <a:solidFill>
                  <a:srgbClr val="000000"/>
                </a:solidFill>
                <a:effectLst/>
                <a:uFillTx/>
                <a:latin typeface="Helvetica Neue"/>
                <a:ea typeface="DejaVu Sans"/>
              </a:rPr>
              <a:t>Monthly Server cost </a:t>
            </a:r>
            <a:br>
              <a:rPr sz="1600"/>
            </a:br>
            <a:r>
              <a:rPr b="0" lang="en-US" sz="1600" strike="noStrike" u="none">
                <a:solidFill>
                  <a:srgbClr val="000000"/>
                </a:solidFill>
                <a:effectLst/>
                <a:uFillTx/>
                <a:latin typeface="Helvetica Neue"/>
                <a:ea typeface="DejaVu Sans"/>
              </a:rPr>
              <a:t>(including load balancer) </a:t>
            </a:r>
            <a:endParaRPr b="0" lang="en-US" sz="1600" strike="noStrike" u="none">
              <a:solidFill>
                <a:srgbClr val="ffffff"/>
              </a:solidFill>
              <a:effectLst/>
              <a:uFillTx/>
              <a:latin typeface="Arial"/>
            </a:endParaRPr>
          </a:p>
        </p:txBody>
      </p:sp>
      <p:sp>
        <p:nvSpPr>
          <p:cNvPr id="280" name=""/>
          <p:cNvSpPr/>
          <p:nvPr/>
        </p:nvSpPr>
        <p:spPr>
          <a:xfrm>
            <a:off x="10830600" y="6269040"/>
            <a:ext cx="3111480" cy="6382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3600" strike="noStrike" u="none">
                <a:solidFill>
                  <a:srgbClr val="000000"/>
                </a:solidFill>
                <a:effectLst/>
                <a:uFillTx/>
                <a:latin typeface="Arial Black"/>
                <a:ea typeface="DejaVu Sans"/>
              </a:rPr>
              <a:t>₹362/-</a:t>
            </a:r>
            <a:endParaRPr b="0" lang="en-US" sz="3600" strike="noStrike" u="none">
              <a:solidFill>
                <a:srgbClr val="ffffff"/>
              </a:solidFill>
              <a:effectLst/>
              <a:uFillTx/>
              <a:latin typeface="Arial"/>
            </a:endParaRPr>
          </a:p>
        </p:txBody>
      </p:sp>
      <p:sp>
        <p:nvSpPr>
          <p:cNvPr id="281" name=""/>
          <p:cNvSpPr/>
          <p:nvPr/>
        </p:nvSpPr>
        <p:spPr>
          <a:xfrm>
            <a:off x="11374560" y="6857280"/>
            <a:ext cx="2512080" cy="42480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51"/>
              </a:spcBef>
              <a:spcAft>
                <a:spcPts val="720"/>
              </a:spcAft>
            </a:pPr>
            <a:r>
              <a:rPr b="1" lang="en-US" sz="2200" strike="noStrike" u="none">
                <a:solidFill>
                  <a:srgbClr val="000000"/>
                </a:solidFill>
                <a:effectLst/>
                <a:uFillTx/>
                <a:latin typeface="Helvetica Neue"/>
                <a:ea typeface="DejaVu Sans"/>
              </a:rPr>
              <a:t>Qutrit – IoT </a:t>
            </a:r>
            <a:endParaRPr b="0" lang="en-US" sz="2200" strike="noStrike" u="none">
              <a:solidFill>
                <a:srgbClr val="ffffff"/>
              </a:solidFill>
              <a:effectLst/>
              <a:uFillTx/>
              <a:latin typeface="Arial"/>
            </a:endParaRPr>
          </a:p>
        </p:txBody>
      </p:sp>
      <p:sp>
        <p:nvSpPr>
          <p:cNvPr id="282" name=""/>
          <p:cNvSpPr/>
          <p:nvPr/>
        </p:nvSpPr>
        <p:spPr>
          <a:xfrm>
            <a:off x="11092680" y="7287840"/>
            <a:ext cx="2969280" cy="577080"/>
          </a:xfrm>
          <a:prstGeom prst="rect">
            <a:avLst/>
          </a:prstGeom>
          <a:noFill/>
          <a:ln w="0">
            <a:noFill/>
          </a:ln>
        </p:spPr>
        <p:style>
          <a:lnRef idx="0"/>
          <a:fillRef idx="0"/>
          <a:effectRef idx="0"/>
          <a:fontRef idx="minor"/>
        </p:style>
        <p:txBody>
          <a:bodyPr lIns="90000" rIns="90000" tIns="45000" bIns="45000" anchor="t" anchorCtr="1">
            <a:spAutoFit/>
          </a:bodyPr>
          <a:p>
            <a:pPr algn="ctr">
              <a:lnSpc>
                <a:spcPct val="100000"/>
              </a:lnSpc>
              <a:spcBef>
                <a:spcPts val="1191"/>
              </a:spcBef>
              <a:spcAft>
                <a:spcPts val="992"/>
              </a:spcAft>
            </a:pPr>
            <a:r>
              <a:rPr b="0" lang="en-US" sz="1600" strike="noStrike" u="none">
                <a:solidFill>
                  <a:srgbClr val="000000"/>
                </a:solidFill>
                <a:effectLst/>
                <a:uFillTx/>
                <a:latin typeface="Helvetica Neue"/>
                <a:ea typeface="DejaVu Sans"/>
              </a:rPr>
              <a:t>Monthly Server Cost</a:t>
            </a:r>
            <a:br>
              <a:rPr sz="1600"/>
            </a:br>
            <a:r>
              <a:rPr b="0" lang="en-US" sz="1600" strike="noStrike" u="none">
                <a:solidFill>
                  <a:srgbClr val="000000"/>
                </a:solidFill>
                <a:effectLst/>
                <a:uFillTx/>
                <a:latin typeface="Helvetica Neue"/>
                <a:ea typeface="DejaVu Sans"/>
              </a:rPr>
              <a:t>(No load balancer required)</a:t>
            </a:r>
            <a:endParaRPr b="0" lang="en-US" sz="1600" strike="noStrike" u="none">
              <a:solidFill>
                <a:srgbClr val="ffffff"/>
              </a:solidFill>
              <a:effectLst/>
              <a:uFillTx/>
              <a:latin typeface="Arial"/>
            </a:endParaRPr>
          </a:p>
        </p:txBody>
      </p:sp>
      <p:graphicFrame>
        <p:nvGraphicFramePr>
          <p:cNvPr id="283" name=""/>
          <p:cNvGraphicFramePr/>
          <p:nvPr/>
        </p:nvGraphicFramePr>
        <p:xfrm>
          <a:off x="914400" y="2400840"/>
          <a:ext cx="12801240" cy="3635640"/>
        </p:xfrm>
        <a:graphic>
          <a:graphicData uri="http://schemas.openxmlformats.org/drawingml/2006/table">
            <a:tbl>
              <a:tblPr/>
              <a:tblGrid>
                <a:gridCol w="2600280"/>
                <a:gridCol w="5586480"/>
                <a:gridCol w="4614840"/>
              </a:tblGrid>
              <a:tr h="420480">
                <a:tc>
                  <a:txBody>
                    <a:bodyPr lIns="36000" rIns="36000" anchor="t">
                      <a:noAutofit/>
                    </a:bodyPr>
                    <a:p>
                      <a:pPr>
                        <a:lnSpc>
                          <a:spcPct val="100000"/>
                        </a:lnSpc>
                      </a:pPr>
                      <a:r>
                        <a:rPr b="1" lang="en-US" sz="2000" strike="noStrike" u="none">
                          <a:solidFill>
                            <a:srgbClr val="000000"/>
                          </a:solidFill>
                          <a:effectLst/>
                          <a:uFillTx/>
                          <a:latin typeface="Playfair Display"/>
                        </a:rPr>
                        <a:t>Feature</a:t>
                      </a:r>
                      <a:endParaRPr b="0" lang="en-US" sz="20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1" lang="en-US" sz="2000" strike="noStrike" u="none">
                          <a:solidFill>
                            <a:srgbClr val="000000"/>
                          </a:solidFill>
                          <a:effectLst/>
                          <a:uFillTx/>
                          <a:latin typeface="Playfair Display"/>
                        </a:rPr>
                        <a:t>Traditional IoT</a:t>
                      </a:r>
                      <a:endParaRPr b="0" lang="en-US" sz="20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1" lang="en-US" sz="2000" strike="noStrike" u="none">
                          <a:solidFill>
                            <a:srgbClr val="000000"/>
                          </a:solidFill>
                          <a:effectLst/>
                          <a:uFillTx/>
                          <a:latin typeface="Playfair Display"/>
                        </a:rPr>
                        <a:t>Qutrit IoT</a:t>
                      </a:r>
                      <a:endParaRPr b="0" lang="en-US" sz="20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Device Architecture</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100 edge devices</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10 server nodes + 90 client nodes</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Data Processing</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Cloud-based</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Local processing by server node</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Bandwidth Usage</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High (cloud transmission)</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Low (local processing)</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Latency</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Higher</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Lower</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Design</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All-in-one gateway</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Modular, scalable</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414000">
                <a:tc>
                  <a:txBody>
                    <a:bodyPr lIns="36000" rIns="36000" anchor="t">
                      <a:noAutofit/>
                    </a:bodyPr>
                    <a:p>
                      <a:pPr>
                        <a:lnSpc>
                          <a:spcPct val="100000"/>
                        </a:lnSpc>
                      </a:pPr>
                      <a:r>
                        <a:rPr b="0" lang="en-US" sz="1800" strike="noStrike" u="none">
                          <a:solidFill>
                            <a:srgbClr val="000000"/>
                          </a:solidFill>
                          <a:effectLst/>
                          <a:uFillTx/>
                          <a:latin typeface="Lato"/>
                        </a:rPr>
                        <a:t>IoT unit</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Teltonika – TRB246 (₹ 19,900) or </a:t>
                      </a:r>
                      <a:br>
                        <a:rPr sz="1800"/>
                      </a:br>
                      <a:r>
                        <a:rPr b="0" lang="en-US" sz="1800" strike="noStrike" u="none">
                          <a:solidFill>
                            <a:srgbClr val="000000"/>
                          </a:solidFill>
                          <a:effectLst/>
                          <a:uFillTx/>
                          <a:latin typeface="Lato"/>
                        </a:rPr>
                        <a:t>Tor Jupitor - (₹ 28,000)</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Lato"/>
                        </a:rPr>
                        <a:t>Server node - ₹ 18,000  &amp; </a:t>
                      </a:r>
                      <a:br>
                        <a:rPr sz="1800"/>
                      </a:br>
                      <a:r>
                        <a:rPr b="0" lang="en-US" sz="1800" strike="noStrike" u="none">
                          <a:solidFill>
                            <a:srgbClr val="000000"/>
                          </a:solidFill>
                          <a:effectLst/>
                          <a:uFillTx/>
                          <a:latin typeface="Lato"/>
                        </a:rPr>
                        <a:t>Client node - ₹ 10,000 </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504720">
                <a:tc>
                  <a:txBody>
                    <a:bodyPr lIns="36000" rIns="36000" anchor="t">
                      <a:noAutofit/>
                    </a:bodyPr>
                    <a:p>
                      <a:pPr>
                        <a:lnSpc>
                          <a:spcPct val="100000"/>
                        </a:lnSpc>
                      </a:pPr>
                      <a:r>
                        <a:rPr b="0" lang="en-US" sz="1800" strike="noStrike" u="none">
                          <a:solidFill>
                            <a:srgbClr val="000000"/>
                          </a:solidFill>
                          <a:effectLst/>
                          <a:uFillTx/>
                          <a:latin typeface="Lato"/>
                        </a:rPr>
                        <a:t>Server Requirement</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spcBef>
                          <a:spcPts val="1191"/>
                        </a:spcBef>
                        <a:spcAft>
                          <a:spcPts val="992"/>
                        </a:spcAft>
                      </a:pPr>
                      <a:r>
                        <a:rPr b="0" lang="en-US" sz="1800" strike="noStrike" u="none">
                          <a:solidFill>
                            <a:srgbClr val="000000"/>
                          </a:solidFill>
                          <a:effectLst/>
                          <a:uFillTx/>
                          <a:latin typeface="Lato"/>
                          <a:ea typeface="Helvetica Neue"/>
                        </a:rPr>
                        <a:t>2 vCPUs, 2 GB memory (with load balancer)</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spcBef>
                          <a:spcPts val="1191"/>
                        </a:spcBef>
                        <a:spcAft>
                          <a:spcPts val="992"/>
                        </a:spcAft>
                      </a:pPr>
                      <a:r>
                        <a:rPr b="0" lang="en-US" sz="1800" strike="noStrike" u="none">
                          <a:solidFill>
                            <a:srgbClr val="000000"/>
                          </a:solidFill>
                          <a:effectLst/>
                          <a:uFillTx/>
                          <a:latin typeface="Lato"/>
                          <a:ea typeface="Helvetica Neue"/>
                        </a:rPr>
                        <a:t>0.2 vCPU / 128 MB memory </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Image 0" descr="preencoded.png"/>
          <p:cNvPicPr/>
          <p:nvPr/>
        </p:nvPicPr>
        <p:blipFill>
          <a:blip r:embed="rId1"/>
          <a:stretch/>
        </p:blipFill>
        <p:spPr>
          <a:xfrm>
            <a:off x="0" y="0"/>
            <a:ext cx="14626440" cy="2433600"/>
          </a:xfrm>
          <a:prstGeom prst="rect">
            <a:avLst/>
          </a:prstGeom>
          <a:noFill/>
          <a:ln w="0">
            <a:noFill/>
          </a:ln>
        </p:spPr>
      </p:pic>
      <p:sp>
        <p:nvSpPr>
          <p:cNvPr id="285" name="Text 0"/>
          <p:cNvSpPr/>
          <p:nvPr/>
        </p:nvSpPr>
        <p:spPr>
          <a:xfrm>
            <a:off x="758160" y="3051720"/>
            <a:ext cx="6496200" cy="637560"/>
          </a:xfrm>
          <a:prstGeom prst="rect">
            <a:avLst/>
          </a:prstGeom>
          <a:noFill/>
          <a:ln w="0">
            <a:noFill/>
          </a:ln>
        </p:spPr>
        <p:style>
          <a:lnRef idx="0"/>
          <a:fillRef idx="0"/>
          <a:effectRef idx="0"/>
          <a:fontRef idx="minor"/>
        </p:style>
        <p:txBody>
          <a:bodyPr wrap="none" lIns="0" rIns="0" tIns="0" bIns="0" anchor="t">
            <a:noAutofit/>
          </a:bodyPr>
          <a:p>
            <a:pPr>
              <a:lnSpc>
                <a:spcPts val="5051"/>
              </a:lnSpc>
              <a:tabLst>
                <a:tab algn="l" pos="0"/>
              </a:tabLst>
            </a:pPr>
            <a:r>
              <a:rPr b="0" lang="en-US" sz="4400" strike="noStrike" u="none">
                <a:solidFill>
                  <a:srgbClr val="1f1e1e"/>
                </a:solidFill>
                <a:effectLst/>
                <a:uFillTx/>
                <a:latin typeface="Playfair Display"/>
                <a:ea typeface="Alexandria Semi Bold"/>
              </a:rPr>
              <a:t>Business Model &amp; Pricing</a:t>
            </a:r>
            <a:endParaRPr b="0" lang="en-US" sz="4400" strike="noStrike" u="none">
              <a:solidFill>
                <a:srgbClr val="ffffff"/>
              </a:solidFill>
              <a:effectLst/>
              <a:uFillTx/>
              <a:latin typeface="Arial"/>
            </a:endParaRPr>
          </a:p>
        </p:txBody>
      </p:sp>
      <p:sp>
        <p:nvSpPr>
          <p:cNvPr id="286" name="Text 1"/>
          <p:cNvSpPr/>
          <p:nvPr/>
        </p:nvSpPr>
        <p:spPr>
          <a:xfrm>
            <a:off x="758160" y="3814560"/>
            <a:ext cx="13109760" cy="61992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2000" strike="noStrike" u="none">
                <a:solidFill>
                  <a:srgbClr val="3b3535"/>
                </a:solidFill>
                <a:effectLst/>
                <a:uFillTx/>
                <a:latin typeface="Lato"/>
                <a:ea typeface="Sora Light"/>
              </a:rPr>
              <a:t>Qutrit employs a dual-revenue model, strategically designed to capture value across both B2B and B2C segments. This approach allows for diversified market penetration and stable growth, with a clear 70/30 split.</a:t>
            </a:r>
            <a:endParaRPr b="0" lang="en-US" sz="2000" strike="noStrike" u="none">
              <a:solidFill>
                <a:srgbClr val="ffffff"/>
              </a:solidFill>
              <a:effectLst/>
              <a:uFillTx/>
              <a:latin typeface="Arial"/>
            </a:endParaRPr>
          </a:p>
        </p:txBody>
      </p:sp>
      <p:sp>
        <p:nvSpPr>
          <p:cNvPr id="287" name="Text 2"/>
          <p:cNvSpPr/>
          <p:nvPr/>
        </p:nvSpPr>
        <p:spPr>
          <a:xfrm>
            <a:off x="758160" y="5023440"/>
            <a:ext cx="5300640" cy="31680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1" lang="en-US" sz="2600" strike="noStrike" u="none">
                <a:solidFill>
                  <a:srgbClr val="1f1e1e"/>
                </a:solidFill>
                <a:effectLst/>
                <a:uFillTx/>
                <a:latin typeface="Playfair Display"/>
                <a:ea typeface="Alexandria Semi Bold"/>
              </a:rPr>
              <a:t>B2B IoT Implementations (</a:t>
            </a:r>
            <a:r>
              <a:rPr b="1" lang="en-US" sz="2600" strike="noStrike" u="none">
                <a:solidFill>
                  <a:srgbClr val="1f1e1e"/>
                </a:solidFill>
                <a:effectLst/>
                <a:uFillTx/>
                <a:latin typeface="Lato"/>
                <a:ea typeface="Alexandria Semi Bold"/>
              </a:rPr>
              <a:t>70%</a:t>
            </a:r>
            <a:r>
              <a:rPr b="1" lang="en-US" sz="2600" strike="noStrike" u="none">
                <a:solidFill>
                  <a:srgbClr val="1f1e1e"/>
                </a:solidFill>
                <a:effectLst/>
                <a:uFillTx/>
                <a:latin typeface="Playfair Display"/>
                <a:ea typeface="Alexandria Semi Bold"/>
              </a:rPr>
              <a:t> Revenue)</a:t>
            </a:r>
            <a:endParaRPr b="0" lang="en-US" sz="2600" strike="noStrike" u="none">
              <a:solidFill>
                <a:srgbClr val="ffffff"/>
              </a:solidFill>
              <a:effectLst/>
              <a:uFillTx/>
              <a:latin typeface="Arial"/>
            </a:endParaRPr>
          </a:p>
        </p:txBody>
      </p:sp>
      <p:sp>
        <p:nvSpPr>
          <p:cNvPr id="288" name="Text 3"/>
          <p:cNvSpPr/>
          <p:nvPr/>
        </p:nvSpPr>
        <p:spPr>
          <a:xfrm>
            <a:off x="758160" y="5538960"/>
            <a:ext cx="6315120" cy="61992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600" strike="noStrike" u="none">
                <a:solidFill>
                  <a:srgbClr val="3b3535"/>
                </a:solidFill>
                <a:effectLst/>
                <a:uFillTx/>
                <a:latin typeface="Lato"/>
                <a:ea typeface="Sora Light"/>
              </a:rPr>
              <a:t>Custom Solutions:</a:t>
            </a:r>
            <a:r>
              <a:rPr b="0" lang="en-US" sz="1600" strike="noStrike" u="none">
                <a:solidFill>
                  <a:srgbClr val="3b3535"/>
                </a:solidFill>
                <a:effectLst/>
                <a:uFillTx/>
                <a:latin typeface="Lato"/>
                <a:ea typeface="Sora Light"/>
              </a:rPr>
              <a:t> Tailored IoT deployments for manufacturing, agriculture, and infrastructure.</a:t>
            </a:r>
            <a:endParaRPr b="0" lang="en-US" sz="1600" strike="noStrike" u="none">
              <a:solidFill>
                <a:srgbClr val="ffffff"/>
              </a:solidFill>
              <a:effectLst/>
              <a:uFillTx/>
              <a:latin typeface="Arial"/>
            </a:endParaRPr>
          </a:p>
        </p:txBody>
      </p:sp>
      <p:sp>
        <p:nvSpPr>
          <p:cNvPr id="289" name="Text 4"/>
          <p:cNvSpPr/>
          <p:nvPr/>
        </p:nvSpPr>
        <p:spPr>
          <a:xfrm>
            <a:off x="758160" y="6231240"/>
            <a:ext cx="6315120" cy="61992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600" strike="noStrike" u="none">
                <a:solidFill>
                  <a:srgbClr val="3b3535"/>
                </a:solidFill>
                <a:effectLst/>
                <a:uFillTx/>
                <a:latin typeface="Lato"/>
                <a:ea typeface="Sora Light"/>
              </a:rPr>
              <a:t>Subscription Model:</a:t>
            </a:r>
            <a:r>
              <a:rPr b="0" lang="en-US" sz="1600" strike="noStrike" u="none">
                <a:solidFill>
                  <a:srgbClr val="3b3535"/>
                </a:solidFill>
                <a:effectLst/>
                <a:uFillTx/>
                <a:latin typeface="Lato"/>
                <a:ea typeface="Sora Light"/>
              </a:rPr>
              <a:t> Optional SaaS for advanced analytics and remote monitoring.</a:t>
            </a:r>
            <a:endParaRPr b="0" lang="en-US" sz="1600" strike="noStrike" u="none">
              <a:solidFill>
                <a:srgbClr val="ffffff"/>
              </a:solidFill>
              <a:effectLst/>
              <a:uFillTx/>
              <a:latin typeface="Arial"/>
            </a:endParaRPr>
          </a:p>
        </p:txBody>
      </p:sp>
      <p:sp>
        <p:nvSpPr>
          <p:cNvPr id="290" name="Text 5"/>
          <p:cNvSpPr/>
          <p:nvPr/>
        </p:nvSpPr>
        <p:spPr>
          <a:xfrm>
            <a:off x="758160" y="6923160"/>
            <a:ext cx="6315120" cy="61992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600" strike="noStrike" u="none">
                <a:solidFill>
                  <a:srgbClr val="3b3535"/>
                </a:solidFill>
                <a:effectLst/>
                <a:uFillTx/>
                <a:latin typeface="Lato"/>
                <a:ea typeface="Sora Light"/>
              </a:rPr>
              <a:t>Licensing:</a:t>
            </a:r>
            <a:r>
              <a:rPr b="0" lang="en-US" sz="1600" strike="noStrike" u="none">
                <a:solidFill>
                  <a:srgbClr val="3b3535"/>
                </a:solidFill>
                <a:effectLst/>
                <a:uFillTx/>
                <a:latin typeface="Lato"/>
                <a:ea typeface="Sora Light"/>
              </a:rPr>
              <a:t> Patent licensing for antenna and edge-processing technology to OEMs.</a:t>
            </a:r>
            <a:endParaRPr b="0" lang="en-US" sz="1600" strike="noStrike" u="none">
              <a:solidFill>
                <a:srgbClr val="ffffff"/>
              </a:solidFill>
              <a:effectLst/>
              <a:uFillTx/>
              <a:latin typeface="Arial"/>
            </a:endParaRPr>
          </a:p>
        </p:txBody>
      </p:sp>
      <p:sp>
        <p:nvSpPr>
          <p:cNvPr id="291" name="Text 6"/>
          <p:cNvSpPr/>
          <p:nvPr/>
        </p:nvSpPr>
        <p:spPr>
          <a:xfrm>
            <a:off x="7560720" y="5023440"/>
            <a:ext cx="4097520" cy="31680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1" lang="en-US" sz="2800" strike="noStrike" u="none">
                <a:solidFill>
                  <a:srgbClr val="1f1e1e"/>
                </a:solidFill>
                <a:effectLst/>
                <a:uFillTx/>
                <a:latin typeface="Playfair Display"/>
                <a:ea typeface="Alexandria Semi Bold"/>
              </a:rPr>
              <a:t>B2C DIY Devices (</a:t>
            </a:r>
            <a:r>
              <a:rPr b="1" lang="en-US" sz="2800" strike="noStrike" u="none">
                <a:solidFill>
                  <a:srgbClr val="1f1e1e"/>
                </a:solidFill>
                <a:effectLst/>
                <a:uFillTx/>
                <a:latin typeface="Lato"/>
                <a:ea typeface="Alexandria Semi Bold"/>
              </a:rPr>
              <a:t>30%</a:t>
            </a:r>
            <a:r>
              <a:rPr b="1" lang="en-US" sz="2800" strike="noStrike" u="none">
                <a:solidFill>
                  <a:srgbClr val="1f1e1e"/>
                </a:solidFill>
                <a:effectLst/>
                <a:uFillTx/>
                <a:latin typeface="Playfair Display"/>
                <a:ea typeface="Alexandria Semi Bold"/>
              </a:rPr>
              <a:t> Revenue)</a:t>
            </a:r>
            <a:endParaRPr b="0" lang="en-US" sz="2800" strike="noStrike" u="none">
              <a:solidFill>
                <a:srgbClr val="ffffff"/>
              </a:solidFill>
              <a:effectLst/>
              <a:uFillTx/>
              <a:latin typeface="Arial"/>
            </a:endParaRPr>
          </a:p>
        </p:txBody>
      </p:sp>
      <p:sp>
        <p:nvSpPr>
          <p:cNvPr id="292" name="Text 7"/>
          <p:cNvSpPr/>
          <p:nvPr/>
        </p:nvSpPr>
        <p:spPr>
          <a:xfrm>
            <a:off x="7560720" y="5538960"/>
            <a:ext cx="6315120" cy="61992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600" strike="noStrike" u="none">
                <a:solidFill>
                  <a:srgbClr val="3b3535"/>
                </a:solidFill>
                <a:effectLst/>
                <a:uFillTx/>
                <a:latin typeface="Lato"/>
                <a:ea typeface="Sora Light"/>
              </a:rPr>
              <a:t>Smart Home Kits:</a:t>
            </a:r>
            <a:r>
              <a:rPr b="0" lang="en-US" sz="1600" strike="noStrike" u="none">
                <a:solidFill>
                  <a:srgbClr val="3b3535"/>
                </a:solidFill>
                <a:effectLst/>
                <a:uFillTx/>
                <a:latin typeface="Lato"/>
                <a:ea typeface="Sora Light"/>
              </a:rPr>
              <a:t> Pre-configured IoT bundles for security, energy management, and automation.</a:t>
            </a:r>
            <a:endParaRPr b="0" lang="en-US" sz="1600" strike="noStrike" u="none">
              <a:solidFill>
                <a:srgbClr val="ffffff"/>
              </a:solidFill>
              <a:effectLst/>
              <a:uFillTx/>
              <a:latin typeface="Arial"/>
            </a:endParaRPr>
          </a:p>
        </p:txBody>
      </p:sp>
      <p:sp>
        <p:nvSpPr>
          <p:cNvPr id="293" name="Text 8"/>
          <p:cNvSpPr/>
          <p:nvPr/>
        </p:nvSpPr>
        <p:spPr>
          <a:xfrm>
            <a:off x="7560720" y="6231240"/>
            <a:ext cx="6315120" cy="619920"/>
          </a:xfrm>
          <a:prstGeom prst="rect">
            <a:avLst/>
          </a:prstGeom>
          <a:noFill/>
          <a:ln w="0">
            <a:noFill/>
          </a:ln>
        </p:spPr>
        <p:style>
          <a:lnRef idx="0"/>
          <a:fillRef idx="0"/>
          <a:effectRef idx="0"/>
          <a:fontRef idx="minor"/>
        </p:style>
        <p:txBody>
          <a:bodyPr lIns="0" rIns="0" tIns="0" bIns="0" anchor="t">
            <a:noAutofit/>
          </a:bodyPr>
          <a:p>
            <a:pPr>
              <a:lnSpc>
                <a:spcPts val="2449"/>
              </a:lnSpc>
              <a:tabLst>
                <a:tab algn="l" pos="0"/>
              </a:tabLst>
            </a:pPr>
            <a:r>
              <a:rPr b="1" lang="en-US" sz="1600" strike="noStrike" u="none">
                <a:solidFill>
                  <a:srgbClr val="3b3535"/>
                </a:solidFill>
                <a:effectLst/>
                <a:uFillTx/>
                <a:latin typeface="Lato"/>
                <a:ea typeface="Sora Light"/>
              </a:rPr>
              <a:t>Developer Kits:</a:t>
            </a:r>
            <a:r>
              <a:rPr b="0" lang="en-US" sz="1600" strike="noStrike" u="none">
                <a:solidFill>
                  <a:srgbClr val="3b3535"/>
                </a:solidFill>
                <a:effectLst/>
                <a:uFillTx/>
                <a:latin typeface="Lato"/>
                <a:ea typeface="Sora Light"/>
              </a:rPr>
              <a:t> Accessible kits for hobbyists and startups, fostering innovation in custom IoT projects.</a:t>
            </a:r>
            <a:endParaRPr b="0" lang="en-U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 name="Image 0" descr="preencoded.png"/>
          <p:cNvPicPr/>
          <p:nvPr/>
        </p:nvPicPr>
        <p:blipFill>
          <a:blip r:embed="rId1"/>
          <a:stretch/>
        </p:blipFill>
        <p:spPr>
          <a:xfrm>
            <a:off x="0" y="0"/>
            <a:ext cx="14626440" cy="8225640"/>
          </a:xfrm>
          <a:prstGeom prst="rect">
            <a:avLst/>
          </a:prstGeom>
          <a:noFill/>
          <a:ln w="0">
            <a:noFill/>
          </a:ln>
        </p:spPr>
      </p:pic>
      <p:sp>
        <p:nvSpPr>
          <p:cNvPr id="295" name="Shape 0"/>
          <p:cNvSpPr/>
          <p:nvPr/>
        </p:nvSpPr>
        <p:spPr>
          <a:xfrm>
            <a:off x="0" y="0"/>
            <a:ext cx="14626440" cy="822564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296" name="Text 1"/>
          <p:cNvSpPr/>
          <p:nvPr/>
        </p:nvSpPr>
        <p:spPr>
          <a:xfrm>
            <a:off x="758160" y="759240"/>
            <a:ext cx="6233760" cy="495000"/>
          </a:xfrm>
          <a:prstGeom prst="rect">
            <a:avLst/>
          </a:prstGeom>
          <a:noFill/>
          <a:ln w="0">
            <a:noFill/>
          </a:ln>
        </p:spPr>
        <p:style>
          <a:lnRef idx="0"/>
          <a:fillRef idx="0"/>
          <a:effectRef idx="0"/>
          <a:fontRef idx="minor"/>
        </p:style>
        <p:txBody>
          <a:bodyPr wrap="none" lIns="0" rIns="0" tIns="0" bIns="0" anchor="t">
            <a:noAutofit/>
          </a:bodyPr>
          <a:p>
            <a:pPr>
              <a:lnSpc>
                <a:spcPts val="3900"/>
              </a:lnSpc>
              <a:tabLst>
                <a:tab algn="l" pos="0"/>
              </a:tabLst>
            </a:pPr>
            <a:r>
              <a:rPr b="0" lang="en-US" sz="3600" strike="noStrike" u="none">
                <a:solidFill>
                  <a:srgbClr val="1f1e1e"/>
                </a:solidFill>
                <a:effectLst/>
                <a:uFillTx/>
                <a:latin typeface="Arial Black"/>
                <a:ea typeface="Alexandria Semi Bold"/>
              </a:rPr>
              <a:t>Investment Ask &amp; Use of Funds</a:t>
            </a:r>
            <a:endParaRPr b="0" lang="en-US" sz="3600" strike="noStrike" u="none">
              <a:solidFill>
                <a:srgbClr val="ffffff"/>
              </a:solidFill>
              <a:effectLst/>
              <a:uFillTx/>
              <a:latin typeface="Arial"/>
            </a:endParaRPr>
          </a:p>
        </p:txBody>
      </p:sp>
      <p:sp>
        <p:nvSpPr>
          <p:cNvPr id="297" name="Text 2"/>
          <p:cNvSpPr/>
          <p:nvPr/>
        </p:nvSpPr>
        <p:spPr>
          <a:xfrm>
            <a:off x="758160" y="1485720"/>
            <a:ext cx="13109760" cy="48132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2800" strike="noStrike" u="none">
                <a:solidFill>
                  <a:srgbClr val="3b3535"/>
                </a:solidFill>
                <a:effectLst/>
                <a:uFillTx/>
                <a:latin typeface="Helvetica Neue"/>
                <a:ea typeface="Sora Light"/>
              </a:rPr>
              <a:t>We are raising </a:t>
            </a:r>
            <a:r>
              <a:rPr b="1" lang="en-US" sz="2800" strike="noStrike" u="none">
                <a:solidFill>
                  <a:srgbClr val="1a2d7a"/>
                </a:solidFill>
                <a:effectLst/>
                <a:uFillTx/>
                <a:latin typeface="Helvetica Neue"/>
                <a:ea typeface="Sora Light"/>
              </a:rPr>
              <a:t>Rs. 20,00,000/-</a:t>
            </a:r>
            <a:r>
              <a:rPr b="0" lang="en-US" sz="2800" strike="noStrike" u="none">
                <a:solidFill>
                  <a:srgbClr val="3b3535"/>
                </a:solidFill>
                <a:effectLst/>
                <a:uFillTx/>
                <a:latin typeface="Helvetica Neue"/>
                <a:ea typeface="Sora Light"/>
              </a:rPr>
              <a:t> to accelerate product development, launch pilot programs, and drive commercialization. This seed funding will establish market presence and validate our technology with initial customers across target verticals.</a:t>
            </a:r>
            <a:endParaRPr b="0" lang="en-US" sz="2800" strike="noStrike" u="none">
              <a:solidFill>
                <a:srgbClr val="ffffff"/>
              </a:solidFill>
              <a:effectLst/>
              <a:uFillTx/>
              <a:latin typeface="Arial"/>
            </a:endParaRPr>
          </a:p>
        </p:txBody>
      </p:sp>
      <p:sp>
        <p:nvSpPr>
          <p:cNvPr id="298" name="Shape 3"/>
          <p:cNvSpPr/>
          <p:nvPr/>
        </p:nvSpPr>
        <p:spPr>
          <a:xfrm>
            <a:off x="758160" y="2141280"/>
            <a:ext cx="13109760" cy="4911480"/>
          </a:xfrm>
          <a:prstGeom prst="roundRect">
            <a:avLst>
              <a:gd name="adj" fmla="val 1296"/>
            </a:avLst>
          </a:prstGeom>
          <a:noFill/>
          <a:ln w="7560">
            <a:solidFill>
              <a:srgbClr val="000000">
                <a:alpha val="8000"/>
              </a:srgbClr>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299" name="Shape 4"/>
          <p:cNvSpPr/>
          <p:nvPr/>
        </p:nvSpPr>
        <p:spPr>
          <a:xfrm>
            <a:off x="773280" y="2743200"/>
            <a:ext cx="13094640" cy="54828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00" name="Text 5"/>
          <p:cNvSpPr/>
          <p:nvPr/>
        </p:nvSpPr>
        <p:spPr>
          <a:xfrm>
            <a:off x="917640" y="6708240"/>
            <a:ext cx="6238440" cy="238680"/>
          </a:xfrm>
          <a:prstGeom prst="rect">
            <a:avLst/>
          </a:prstGeom>
          <a:noFill/>
          <a:ln w="0">
            <a:noFill/>
          </a:ln>
        </p:spPr>
        <p:style>
          <a:lnRef idx="0"/>
          <a:fillRef idx="0"/>
          <a:effectRef idx="0"/>
          <a:fontRef idx="minor"/>
        </p:style>
        <p:txBody>
          <a:bodyPr wrap="none" lIns="0" rIns="0" tIns="0" bIns="0" anchor="t">
            <a:noAutofit/>
          </a:bodyPr>
          <a:p>
            <a:pPr>
              <a:lnSpc>
                <a:spcPct val="100000"/>
              </a:lnSpc>
            </a:pPr>
            <a:endParaRPr b="0" lang="en-US" sz="1150" strike="noStrike" u="none">
              <a:solidFill>
                <a:srgbClr val="ffffff"/>
              </a:solidFill>
              <a:effectLst/>
              <a:uFillTx/>
              <a:latin typeface="Arial"/>
              <a:ea typeface="DejaVu Sans"/>
            </a:endParaRPr>
          </a:p>
        </p:txBody>
      </p:sp>
      <p:pic>
        <p:nvPicPr>
          <p:cNvPr id="301" name="Image 2" descr="preencoded.png"/>
          <p:cNvPicPr/>
          <p:nvPr/>
        </p:nvPicPr>
        <p:blipFill>
          <a:blip r:embed="rId2"/>
          <a:stretch/>
        </p:blipFill>
        <p:spPr>
          <a:xfrm>
            <a:off x="6858000" y="3200400"/>
            <a:ext cx="6854400" cy="5334480"/>
          </a:xfrm>
          <a:prstGeom prst="rect">
            <a:avLst/>
          </a:prstGeom>
          <a:noFill/>
          <a:ln w="0">
            <a:noFill/>
          </a:ln>
        </p:spPr>
      </p:pic>
      <p:sp>
        <p:nvSpPr>
          <p:cNvPr id="302" name="Text 6"/>
          <p:cNvSpPr/>
          <p:nvPr/>
        </p:nvSpPr>
        <p:spPr>
          <a:xfrm>
            <a:off x="758160" y="7227720"/>
            <a:ext cx="13109760" cy="238680"/>
          </a:xfrm>
          <a:prstGeom prst="rect">
            <a:avLst/>
          </a:prstGeom>
          <a:noFill/>
          <a:ln w="0">
            <a:noFill/>
          </a:ln>
        </p:spPr>
        <p:style>
          <a:lnRef idx="0"/>
          <a:fillRef idx="0"/>
          <a:effectRef idx="0"/>
          <a:fontRef idx="minor"/>
        </p:style>
        <p:txBody>
          <a:bodyPr wrap="none" lIns="0" rIns="0" tIns="0" bIns="0" anchor="t">
            <a:noAutofit/>
          </a:bodyPr>
          <a:p>
            <a:pPr>
              <a:lnSpc>
                <a:spcPct val="100000"/>
              </a:lnSpc>
            </a:pPr>
            <a:endParaRPr b="0" lang="en-US" sz="1150" strike="noStrike" u="none">
              <a:solidFill>
                <a:srgbClr val="ffffff"/>
              </a:solidFill>
              <a:effectLst/>
              <a:uFillTx/>
              <a:latin typeface="Arial"/>
              <a:ea typeface="DejaVu Sans"/>
            </a:endParaRPr>
          </a:p>
        </p:txBody>
      </p:sp>
      <p:graphicFrame>
        <p:nvGraphicFramePr>
          <p:cNvPr id="303" name=""/>
          <p:cNvGraphicFramePr/>
          <p:nvPr/>
        </p:nvGraphicFramePr>
        <p:xfrm>
          <a:off x="431280" y="3517920"/>
          <a:ext cx="6456240" cy="4004640"/>
        </p:xfrm>
        <a:graphic>
          <a:graphicData uri="http://schemas.openxmlformats.org/drawingml/2006/table">
            <a:tbl>
              <a:tblPr/>
              <a:tblGrid>
                <a:gridCol w="4481280"/>
                <a:gridCol w="1975320"/>
              </a:tblGrid>
              <a:tr h="643680">
                <a:tc>
                  <a:txBody>
                    <a:bodyPr lIns="36000" rIns="36000" anchor="t">
                      <a:noAutofit/>
                    </a:bodyPr>
                    <a:p>
                      <a:pPr>
                        <a:lnSpc>
                          <a:spcPct val="100000"/>
                        </a:lnSpc>
                      </a:pPr>
                      <a:r>
                        <a:rPr b="1" lang="en-US" sz="1800" strike="noStrike" u="none">
                          <a:solidFill>
                            <a:srgbClr val="000000"/>
                          </a:solidFill>
                          <a:effectLst/>
                          <a:uFillTx/>
                          <a:latin typeface="Montserrat"/>
                        </a:rPr>
                        <a:t>Description </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c>
                  <a:txBody>
                    <a:bodyPr lIns="36000" rIns="36000" anchor="t">
                      <a:noAutofit/>
                    </a:bodyPr>
                    <a:p>
                      <a:pPr>
                        <a:lnSpc>
                          <a:spcPct val="100000"/>
                        </a:lnSpc>
                      </a:pPr>
                      <a:r>
                        <a:rPr b="1" lang="en-US" sz="1800" strike="noStrike" u="none">
                          <a:solidFill>
                            <a:srgbClr val="000000"/>
                          </a:solidFill>
                          <a:effectLst/>
                          <a:uFillTx/>
                          <a:latin typeface="Montserrat"/>
                        </a:rPr>
                        <a:t>Required Funds</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r>
              <a:tr h="1207800">
                <a:tc>
                  <a:txBody>
                    <a:bodyPr lIns="36000" rIns="36000" anchor="t">
                      <a:noAutofit/>
                    </a:bodyPr>
                    <a:p>
                      <a:pPr>
                        <a:lnSpc>
                          <a:spcPct val="100000"/>
                        </a:lnSpc>
                      </a:pPr>
                      <a:r>
                        <a:rPr b="0" lang="en-US" sz="1800" strike="noStrike" u="none">
                          <a:solidFill>
                            <a:srgbClr val="000000"/>
                          </a:solidFill>
                          <a:effectLst/>
                          <a:uFillTx/>
                          <a:latin typeface="Montserrat"/>
                        </a:rPr>
                        <a:t>Core development - Research and Engineering</a:t>
                      </a:r>
                      <a:br>
                        <a:rPr sz="1800"/>
                      </a:br>
                      <a:r>
                        <a:rPr b="0" lang="en-US" sz="1800" strike="noStrike" u="none">
                          <a:solidFill>
                            <a:srgbClr val="000000"/>
                          </a:solidFill>
                          <a:effectLst/>
                          <a:uFillTx/>
                          <a:latin typeface="Montserrat"/>
                        </a:rPr>
                        <a:t>(MVP Stage)</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12240">
                      <a:noFill/>
                      <a:prstDash val="solid"/>
                    </a:lnT>
                    <a:lnB w="7200">
                      <a:solidFill>
                        <a:srgbClr val="000000"/>
                      </a:solidFill>
                      <a:prstDash val="solid"/>
                    </a:lnB>
                    <a:solidFill>
                      <a:srgbClr val="cccccc"/>
                    </a:solidFill>
                  </a:tcPr>
                </a:tc>
                <a:tc>
                  <a:txBody>
                    <a:bodyPr lIns="36000" rIns="36000" anchor="t">
                      <a:noAutofit/>
                    </a:bodyPr>
                    <a:p>
                      <a:pPr algn="r">
                        <a:lnSpc>
                          <a:spcPct val="100000"/>
                        </a:lnSpc>
                      </a:pPr>
                      <a:r>
                        <a:rPr b="0" lang="en-US" sz="1800" strike="noStrike" u="none">
                          <a:solidFill>
                            <a:srgbClr val="000000"/>
                          </a:solidFill>
                          <a:effectLst/>
                          <a:uFillTx/>
                          <a:latin typeface="Montserrat"/>
                          <a:ea typeface="DejaVu Sans"/>
                        </a:rPr>
                        <a:t>₹</a:t>
                      </a:r>
                      <a:r>
                        <a:rPr b="0" lang="en-US" sz="1800" strike="noStrike" u="none">
                          <a:solidFill>
                            <a:srgbClr val="000000"/>
                          </a:solidFill>
                          <a:effectLst/>
                          <a:uFillTx/>
                          <a:latin typeface="Montserrat"/>
                          <a:ea typeface="Montserrat"/>
                        </a:rPr>
                        <a:t>6,00,000</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12240">
                      <a:noFill/>
                      <a:prstDash val="solid"/>
                    </a:lnT>
                    <a:lnB w="7200">
                      <a:solidFill>
                        <a:srgbClr val="000000"/>
                      </a:solidFill>
                      <a:prstDash val="solid"/>
                    </a:lnB>
                    <a:solidFill>
                      <a:srgbClr val="cccccc"/>
                    </a:solidFill>
                  </a:tcPr>
                </a:tc>
              </a:tr>
              <a:tr h="571680">
                <a:tc>
                  <a:txBody>
                    <a:bodyPr lIns="36000" rIns="36000" anchor="t">
                      <a:noAutofit/>
                    </a:bodyPr>
                    <a:p>
                      <a:pPr>
                        <a:lnSpc>
                          <a:spcPct val="100000"/>
                        </a:lnSpc>
                      </a:pPr>
                      <a:r>
                        <a:rPr b="0" lang="en-US" sz="1800" strike="noStrike" u="none">
                          <a:solidFill>
                            <a:srgbClr val="000000"/>
                          </a:solidFill>
                          <a:effectLst/>
                          <a:uFillTx/>
                          <a:latin typeface="Montserrat"/>
                        </a:rPr>
                        <a:t>Team Building </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a:noFill/>
                    </a:lnT>
                    <a:lnB w="7200">
                      <a:solidFill>
                        <a:srgbClr val="000000"/>
                      </a:solidFill>
                      <a:prstDash val="solid"/>
                    </a:lnB>
                    <a:solidFill>
                      <a:srgbClr val="cccccc"/>
                    </a:solidFill>
                  </a:tcPr>
                </a:tc>
                <a:tc>
                  <a:txBody>
                    <a:bodyPr lIns="36000" rIns="36000" anchor="t">
                      <a:noAutofit/>
                    </a:bodyPr>
                    <a:p>
                      <a:pPr algn="r">
                        <a:lnSpc>
                          <a:spcPct val="100000"/>
                        </a:lnSpc>
                      </a:pPr>
                      <a:r>
                        <a:rPr b="0" lang="en-US" sz="1800" strike="noStrike" u="none">
                          <a:solidFill>
                            <a:srgbClr val="000000"/>
                          </a:solidFill>
                          <a:effectLst/>
                          <a:uFillTx/>
                          <a:latin typeface="Montserrat"/>
                          <a:ea typeface="DejaVu Sans"/>
                        </a:rPr>
                        <a:t>₹</a:t>
                      </a:r>
                      <a:r>
                        <a:rPr b="0" lang="en-US" sz="1800" strike="noStrike" u="none">
                          <a:solidFill>
                            <a:srgbClr val="000000"/>
                          </a:solidFill>
                          <a:effectLst/>
                          <a:uFillTx/>
                          <a:latin typeface="Montserrat"/>
                          <a:ea typeface="Montserrat"/>
                        </a:rPr>
                        <a:t>8,00,000</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a:noFill/>
                    </a:lnT>
                    <a:lnB w="7200">
                      <a:solidFill>
                        <a:srgbClr val="000000"/>
                      </a:solidFill>
                      <a:prstDash val="solid"/>
                    </a:lnB>
                    <a:solidFill>
                      <a:srgbClr val="cccccc"/>
                    </a:solidFill>
                  </a:tcPr>
                </a:tc>
              </a:tr>
              <a:tr h="571680">
                <a:tc>
                  <a:txBody>
                    <a:bodyPr lIns="36000" rIns="36000" anchor="t">
                      <a:noAutofit/>
                    </a:bodyPr>
                    <a:p>
                      <a:pPr>
                        <a:lnSpc>
                          <a:spcPct val="100000"/>
                        </a:lnSpc>
                      </a:pPr>
                      <a:r>
                        <a:rPr b="0" lang="en-US" sz="1800" strike="noStrike" u="none">
                          <a:solidFill>
                            <a:srgbClr val="000000"/>
                          </a:solidFill>
                          <a:effectLst/>
                          <a:uFillTx/>
                          <a:latin typeface="Montserrat"/>
                        </a:rPr>
                        <a:t>General Expenses</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c>
                  <a:txBody>
                    <a:bodyPr lIns="36000" rIns="36000" anchor="t">
                      <a:noAutofit/>
                    </a:bodyPr>
                    <a:p>
                      <a:pPr algn="r">
                        <a:lnSpc>
                          <a:spcPct val="100000"/>
                        </a:lnSpc>
                      </a:pPr>
                      <a:r>
                        <a:rPr b="0" lang="en-US" sz="1800" strike="noStrike" u="none">
                          <a:solidFill>
                            <a:srgbClr val="000000"/>
                          </a:solidFill>
                          <a:effectLst/>
                          <a:uFillTx/>
                          <a:latin typeface="Montserrat"/>
                          <a:ea typeface="DejaVu Sans"/>
                        </a:rPr>
                        <a:t>₹</a:t>
                      </a:r>
                      <a:r>
                        <a:rPr b="0" lang="en-US" sz="1800" strike="noStrike" u="none">
                          <a:solidFill>
                            <a:srgbClr val="000000"/>
                          </a:solidFill>
                          <a:effectLst/>
                          <a:uFillTx/>
                          <a:latin typeface="Montserrat"/>
                          <a:ea typeface="Montserrat"/>
                        </a:rPr>
                        <a:t>3,00,000</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r>
              <a:tr h="649800">
                <a:tc>
                  <a:txBody>
                    <a:bodyPr lIns="36000" rIns="36000" anchor="t">
                      <a:noAutofit/>
                    </a:bodyPr>
                    <a:p>
                      <a:pPr>
                        <a:lnSpc>
                          <a:spcPct val="100000"/>
                        </a:lnSpc>
                      </a:pPr>
                      <a:r>
                        <a:rPr b="0" lang="en-US" sz="1800" strike="noStrike" u="none">
                          <a:solidFill>
                            <a:srgbClr val="000000"/>
                          </a:solidFill>
                          <a:effectLst/>
                          <a:uFillTx/>
                          <a:latin typeface="Montserrat"/>
                        </a:rPr>
                        <a:t>Operations &amp; Working Capital</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c>
                  <a:txBody>
                    <a:bodyPr lIns="36000" rIns="36000" anchor="t">
                      <a:noAutofit/>
                    </a:bodyPr>
                    <a:p>
                      <a:pPr algn="r">
                        <a:lnSpc>
                          <a:spcPct val="100000"/>
                        </a:lnSpc>
                      </a:pPr>
                      <a:r>
                        <a:rPr b="0" lang="en-US" sz="1800" strike="noStrike" u="none">
                          <a:solidFill>
                            <a:srgbClr val="000000"/>
                          </a:solidFill>
                          <a:effectLst/>
                          <a:uFillTx/>
                          <a:latin typeface="Montserrat"/>
                          <a:ea typeface="DejaVu Sans"/>
                        </a:rPr>
                        <a:t>₹</a:t>
                      </a:r>
                      <a:r>
                        <a:rPr b="0" lang="en-US" sz="1800" strike="noStrike" u="none">
                          <a:solidFill>
                            <a:srgbClr val="000000"/>
                          </a:solidFill>
                          <a:effectLst/>
                          <a:uFillTx/>
                          <a:latin typeface="Montserrat"/>
                          <a:ea typeface="Montserrat"/>
                        </a:rPr>
                        <a:t>3,00,000</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r>
              <a:tr h="570960">
                <a:tc>
                  <a:txBody>
                    <a:bodyPr lIns="36000" rIns="36000" anchor="t">
                      <a:noAutofit/>
                    </a:bodyPr>
                    <a:p>
                      <a:pPr>
                        <a:lnSpc>
                          <a:spcPct val="100000"/>
                        </a:lnSpc>
                      </a:pPr>
                      <a:r>
                        <a:rPr b="1" lang="en-US" sz="1800" strike="noStrike" u="none">
                          <a:solidFill>
                            <a:srgbClr val="000000"/>
                          </a:solidFill>
                          <a:effectLst/>
                          <a:uFillTx/>
                          <a:latin typeface="Montserrat"/>
                        </a:rPr>
                        <a:t>Total (Rs.) :</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c>
                  <a:txBody>
                    <a:bodyPr lIns="36000" rIns="36000" anchor="t">
                      <a:noAutofit/>
                    </a:bodyPr>
                    <a:p>
                      <a:pPr algn="r">
                        <a:lnSpc>
                          <a:spcPct val="100000"/>
                        </a:lnSpc>
                      </a:pPr>
                      <a:r>
                        <a:rPr b="1" lang="en-US" sz="1800" strike="noStrike" u="none">
                          <a:solidFill>
                            <a:srgbClr val="000000"/>
                          </a:solidFill>
                          <a:effectLst/>
                          <a:uFillTx/>
                          <a:latin typeface="Montserrat"/>
                          <a:ea typeface="DejaVu Sans"/>
                        </a:rPr>
                        <a:t>₹</a:t>
                      </a:r>
                      <a:r>
                        <a:rPr b="1" lang="en-US" sz="1800" strike="noStrike" u="none">
                          <a:solidFill>
                            <a:srgbClr val="000000"/>
                          </a:solidFill>
                          <a:effectLst/>
                          <a:uFillTx/>
                          <a:latin typeface="Montserrat"/>
                          <a:ea typeface="Montserrat"/>
                        </a:rPr>
                        <a:t>20,00,000</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 23"/>
          <p:cNvSpPr/>
          <p:nvPr/>
        </p:nvSpPr>
        <p:spPr>
          <a:xfrm>
            <a:off x="3302280" y="5041440"/>
            <a:ext cx="2635920" cy="325440"/>
          </a:xfrm>
          <a:prstGeom prst="rect">
            <a:avLst/>
          </a:prstGeom>
          <a:noFill/>
          <a:ln w="0">
            <a:noFill/>
          </a:ln>
        </p:spPr>
        <p:style>
          <a:lnRef idx="0"/>
          <a:fillRef idx="0"/>
          <a:effectRef idx="0"/>
          <a:fontRef idx="minor"/>
        </p:style>
        <p:txBody>
          <a:bodyPr wrap="none" lIns="0" rIns="0" tIns="0" bIns="0" anchor="t">
            <a:noAutofit/>
          </a:bodyPr>
          <a:p>
            <a:pPr algn="ctr">
              <a:lnSpc>
                <a:spcPts val="2551"/>
              </a:lnSpc>
              <a:tabLst>
                <a:tab algn="l" pos="0"/>
              </a:tabLst>
            </a:pPr>
            <a:r>
              <a:rPr b="0" lang="en-US" sz="2050" strike="noStrike" u="none">
                <a:solidFill>
                  <a:srgbClr val="3b3535"/>
                </a:solidFill>
                <a:effectLst/>
                <a:uFillTx/>
                <a:latin typeface="DejaVu Sans"/>
                <a:ea typeface="Alexandria Semi Bold"/>
              </a:rPr>
              <a:t>Swati Mujumdar</a:t>
            </a:r>
            <a:endParaRPr b="0" lang="en-US" sz="2050" strike="noStrike" u="none">
              <a:solidFill>
                <a:srgbClr val="ffffff"/>
              </a:solidFill>
              <a:effectLst/>
              <a:uFillTx/>
              <a:latin typeface="Arial"/>
            </a:endParaRPr>
          </a:p>
        </p:txBody>
      </p:sp>
      <p:sp>
        <p:nvSpPr>
          <p:cNvPr id="305" name="Text 24"/>
          <p:cNvSpPr/>
          <p:nvPr/>
        </p:nvSpPr>
        <p:spPr>
          <a:xfrm>
            <a:off x="2970720" y="5512680"/>
            <a:ext cx="3424680" cy="540000"/>
          </a:xfrm>
          <a:prstGeom prst="rect">
            <a:avLst/>
          </a:prstGeom>
          <a:noFill/>
          <a:ln w="0">
            <a:noFill/>
          </a:ln>
        </p:spPr>
        <p:style>
          <a:lnRef idx="0"/>
          <a:fillRef idx="0"/>
          <a:effectRef idx="0"/>
          <a:fontRef idx="minor"/>
        </p:style>
        <p:txBody>
          <a:bodyPr lIns="0" rIns="0" tIns="0" bIns="0" anchor="t">
            <a:noAutofit/>
          </a:bodyPr>
          <a:p>
            <a:pPr algn="ctr">
              <a:lnSpc>
                <a:spcPts val="2500"/>
              </a:lnSpc>
              <a:tabLst>
                <a:tab algn="l" pos="0"/>
              </a:tabLst>
            </a:pPr>
            <a:r>
              <a:rPr b="0" lang="en-US" sz="1550" strike="noStrike" u="none">
                <a:solidFill>
                  <a:srgbClr val="3b3535"/>
                </a:solidFill>
                <a:effectLst/>
                <a:uFillTx/>
                <a:latin typeface="Sora Light"/>
                <a:ea typeface="Sora Light"/>
              </a:rPr>
              <a:t>Founder, Promoter</a:t>
            </a:r>
            <a:endParaRPr b="0" lang="en-US" sz="1550" strike="noStrike" u="none">
              <a:solidFill>
                <a:srgbClr val="ffffff"/>
              </a:solidFill>
              <a:effectLst/>
              <a:uFillTx/>
              <a:latin typeface="Arial"/>
            </a:endParaRPr>
          </a:p>
        </p:txBody>
      </p:sp>
      <p:sp>
        <p:nvSpPr>
          <p:cNvPr id="306" name="Text 27"/>
          <p:cNvSpPr/>
          <p:nvPr/>
        </p:nvSpPr>
        <p:spPr>
          <a:xfrm>
            <a:off x="8457120" y="5061960"/>
            <a:ext cx="2635920" cy="325440"/>
          </a:xfrm>
          <a:prstGeom prst="rect">
            <a:avLst/>
          </a:prstGeom>
          <a:noFill/>
          <a:ln w="0">
            <a:noFill/>
          </a:ln>
        </p:spPr>
        <p:style>
          <a:lnRef idx="0"/>
          <a:fillRef idx="0"/>
          <a:effectRef idx="0"/>
          <a:fontRef idx="minor"/>
        </p:style>
        <p:txBody>
          <a:bodyPr wrap="none" lIns="0" rIns="0" tIns="0" bIns="0" anchor="t">
            <a:noAutofit/>
          </a:bodyPr>
          <a:p>
            <a:pPr algn="ctr">
              <a:lnSpc>
                <a:spcPts val="2551"/>
              </a:lnSpc>
              <a:tabLst>
                <a:tab algn="l" pos="0"/>
              </a:tabLst>
            </a:pPr>
            <a:r>
              <a:rPr b="0" lang="en-US" sz="2050" strike="noStrike" u="none">
                <a:solidFill>
                  <a:srgbClr val="3b3535"/>
                </a:solidFill>
                <a:effectLst/>
                <a:uFillTx/>
                <a:latin typeface="DejaVu Sans"/>
                <a:ea typeface="Alexandria Semi Bold"/>
              </a:rPr>
              <a:t>Shashikant Gavhane</a:t>
            </a:r>
            <a:endParaRPr b="0" lang="en-US" sz="2050" strike="noStrike" u="none">
              <a:solidFill>
                <a:srgbClr val="ffffff"/>
              </a:solidFill>
              <a:effectLst/>
              <a:uFillTx/>
              <a:latin typeface="Arial"/>
            </a:endParaRPr>
          </a:p>
        </p:txBody>
      </p:sp>
      <p:sp>
        <p:nvSpPr>
          <p:cNvPr id="307" name="Text 28"/>
          <p:cNvSpPr/>
          <p:nvPr/>
        </p:nvSpPr>
        <p:spPr>
          <a:xfrm>
            <a:off x="7873560" y="5599800"/>
            <a:ext cx="4236840" cy="1922040"/>
          </a:xfrm>
          <a:prstGeom prst="rect">
            <a:avLst/>
          </a:prstGeom>
          <a:noFill/>
          <a:ln w="0">
            <a:noFill/>
          </a:ln>
        </p:spPr>
        <p:style>
          <a:lnRef idx="0"/>
          <a:fillRef idx="0"/>
          <a:effectRef idx="0"/>
          <a:fontRef idx="minor"/>
        </p:style>
        <p:txBody>
          <a:bodyPr lIns="0" rIns="0" tIns="0" bIns="0" anchor="t">
            <a:noAutofit/>
          </a:bodyPr>
          <a:p>
            <a:pPr algn="ctr">
              <a:lnSpc>
                <a:spcPts val="2500"/>
              </a:lnSpc>
              <a:tabLst>
                <a:tab algn="l" pos="0"/>
              </a:tabLst>
            </a:pPr>
            <a:r>
              <a:rPr b="0" lang="en-US" sz="1550" strike="noStrike" u="none">
                <a:solidFill>
                  <a:srgbClr val="3b3535"/>
                </a:solidFill>
                <a:effectLst/>
                <a:uFillTx/>
                <a:latin typeface="Sora Light"/>
                <a:ea typeface="Sora Light"/>
              </a:rPr>
              <a:t>Co-Founder, Director</a:t>
            </a:r>
            <a:endParaRPr b="0" lang="en-US" sz="1550" strike="noStrike" u="none">
              <a:solidFill>
                <a:srgbClr val="ffffff"/>
              </a:solidFill>
              <a:effectLst/>
              <a:uFillTx/>
              <a:latin typeface="Arial"/>
            </a:endParaRPr>
          </a:p>
        </p:txBody>
      </p:sp>
      <p:pic>
        <p:nvPicPr>
          <p:cNvPr id="308" name="" descr=""/>
          <p:cNvPicPr/>
          <p:nvPr/>
        </p:nvPicPr>
        <p:blipFill>
          <a:blip r:embed="rId1"/>
          <a:stretch/>
        </p:blipFill>
        <p:spPr>
          <a:xfrm>
            <a:off x="8229600" y="1942200"/>
            <a:ext cx="2737800" cy="2734560"/>
          </a:xfrm>
          <a:prstGeom prst="rect">
            <a:avLst/>
          </a:prstGeom>
          <a:noFill/>
          <a:ln w="0">
            <a:noFill/>
          </a:ln>
        </p:spPr>
      </p:pic>
      <p:sp>
        <p:nvSpPr>
          <p:cNvPr id="309" name="Text 29"/>
          <p:cNvSpPr/>
          <p:nvPr/>
        </p:nvSpPr>
        <p:spPr>
          <a:xfrm>
            <a:off x="913320" y="6742800"/>
            <a:ext cx="5710680" cy="540000"/>
          </a:xfrm>
          <a:prstGeom prst="rect">
            <a:avLst/>
          </a:prstGeom>
          <a:noFill/>
          <a:ln w="0">
            <a:noFill/>
          </a:ln>
        </p:spPr>
        <p:style>
          <a:lnRef idx="0"/>
          <a:fillRef idx="0"/>
          <a:effectRef idx="0"/>
          <a:fontRef idx="minor"/>
        </p:style>
        <p:txBody>
          <a:bodyPr lIns="0" rIns="0" tIns="0" bIns="0" anchor="t">
            <a:noAutofit/>
          </a:bodyPr>
          <a:p>
            <a:pPr>
              <a:lnSpc>
                <a:spcPts val="2500"/>
              </a:lnSpc>
              <a:tabLst>
                <a:tab algn="l" pos="0"/>
              </a:tabLst>
            </a:pPr>
            <a:r>
              <a:rPr b="0" lang="en-US" sz="2400" strike="noStrike" u="none">
                <a:solidFill>
                  <a:srgbClr val="3b3535"/>
                </a:solidFill>
                <a:effectLst/>
                <a:uFillTx/>
                <a:latin typeface="Sora Light"/>
                <a:ea typeface="Sora Light"/>
              </a:rPr>
              <a:t>Email : </a:t>
            </a:r>
            <a:r>
              <a:rPr b="0" lang="en-US" sz="2400" strike="noStrike" u="none">
                <a:solidFill>
                  <a:srgbClr val="0000ee"/>
                </a:solidFill>
                <a:effectLst/>
                <a:uFillTx/>
                <a:latin typeface="Sora Light"/>
                <a:ea typeface="Sora Light"/>
                <a:hlinkClick r:id="rId2"/>
              </a:rPr>
              <a:t>qutritinnovations@gmail.com</a:t>
            </a:r>
            <a:endParaRPr b="0" lang="en-US" sz="2400" strike="noStrike" u="none">
              <a:solidFill>
                <a:srgbClr val="ffffff"/>
              </a:solidFill>
              <a:effectLst/>
              <a:uFillTx/>
              <a:latin typeface="Arial"/>
            </a:endParaRPr>
          </a:p>
          <a:p>
            <a:pPr>
              <a:lnSpc>
                <a:spcPts val="2500"/>
              </a:lnSpc>
              <a:tabLst>
                <a:tab algn="l" pos="0"/>
              </a:tabLst>
            </a:pPr>
            <a:endParaRPr b="0" lang="en-US" sz="2400" strike="noStrike" u="none">
              <a:solidFill>
                <a:srgbClr val="ffffff"/>
              </a:solidFill>
              <a:effectLst/>
              <a:uFillTx/>
              <a:latin typeface="Arial"/>
            </a:endParaRPr>
          </a:p>
          <a:p>
            <a:pPr>
              <a:lnSpc>
                <a:spcPts val="2500"/>
              </a:lnSpc>
              <a:tabLst>
                <a:tab algn="l" pos="0"/>
              </a:tabLst>
            </a:pPr>
            <a:r>
              <a:rPr b="0" lang="en-US" sz="2400" strike="noStrike" u="none">
                <a:solidFill>
                  <a:srgbClr val="3b3535"/>
                </a:solidFill>
                <a:effectLst/>
                <a:uFillTx/>
                <a:latin typeface="Sora Light"/>
                <a:ea typeface="Sora Light"/>
              </a:rPr>
              <a:t>Phone : 9920539449</a:t>
            </a:r>
            <a:endParaRPr b="0" lang="en-US" sz="2400" strike="noStrike" u="none">
              <a:solidFill>
                <a:srgbClr val="ffffff"/>
              </a:solidFill>
              <a:effectLst/>
              <a:uFillTx/>
              <a:latin typeface="Arial"/>
            </a:endParaRPr>
          </a:p>
        </p:txBody>
      </p:sp>
      <p:pic>
        <p:nvPicPr>
          <p:cNvPr id="310" name="" descr=""/>
          <p:cNvPicPr/>
          <p:nvPr/>
        </p:nvPicPr>
        <p:blipFill>
          <a:blip r:embed="rId3"/>
          <a:stretch/>
        </p:blipFill>
        <p:spPr>
          <a:xfrm>
            <a:off x="3200400" y="2066040"/>
            <a:ext cx="2968200" cy="2787840"/>
          </a:xfrm>
          <a:prstGeom prst="rect">
            <a:avLst/>
          </a:prstGeom>
          <a:noFill/>
          <a:ln w="0">
            <a:noFill/>
          </a:ln>
        </p:spPr>
      </p:pic>
      <p:sp>
        <p:nvSpPr>
          <p:cNvPr id="311" name="Text 30"/>
          <p:cNvSpPr/>
          <p:nvPr/>
        </p:nvSpPr>
        <p:spPr>
          <a:xfrm>
            <a:off x="701280" y="639360"/>
            <a:ext cx="13011120" cy="655560"/>
          </a:xfrm>
          <a:prstGeom prst="rect">
            <a:avLst/>
          </a:prstGeom>
          <a:noFill/>
          <a:ln w="0">
            <a:noFill/>
          </a:ln>
        </p:spPr>
        <p:style>
          <a:lnRef idx="0"/>
          <a:fillRef idx="0"/>
          <a:effectRef idx="0"/>
          <a:fontRef idx="minor"/>
        </p:style>
        <p:txBody>
          <a:bodyPr wrap="none" lIns="0" rIns="0" tIns="0" bIns="0" anchor="t">
            <a:noAutofit/>
          </a:bodyPr>
          <a:p>
            <a:pPr algn="ctr">
              <a:lnSpc>
                <a:spcPts val="5151"/>
              </a:lnSpc>
              <a:tabLst>
                <a:tab algn="l" pos="0"/>
              </a:tabLst>
            </a:pPr>
            <a:r>
              <a:rPr b="0" lang="en-US" sz="4400" strike="noStrike" u="none">
                <a:solidFill>
                  <a:srgbClr val="1f1e1e"/>
                </a:solidFill>
                <a:effectLst/>
                <a:uFillTx/>
                <a:latin typeface="Playfair Display"/>
                <a:ea typeface="Alexandria Semi Bold"/>
              </a:rPr>
              <a:t>Qutrit Innovations - Team</a:t>
            </a:r>
            <a:endParaRPr b="0" lang="en-US" sz="4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Image 0" descr="preencoded.png"/>
          <p:cNvPicPr/>
          <p:nvPr/>
        </p:nvPicPr>
        <p:blipFill>
          <a:blip r:embed="rId1"/>
          <a:stretch/>
        </p:blipFill>
        <p:spPr>
          <a:xfrm>
            <a:off x="0" y="0"/>
            <a:ext cx="14626440" cy="8225640"/>
          </a:xfrm>
          <a:prstGeom prst="rect">
            <a:avLst/>
          </a:prstGeom>
          <a:noFill/>
          <a:ln w="0">
            <a:noFill/>
          </a:ln>
        </p:spPr>
      </p:pic>
      <p:sp>
        <p:nvSpPr>
          <p:cNvPr id="313" name="Shape 0"/>
          <p:cNvSpPr/>
          <p:nvPr/>
        </p:nvSpPr>
        <p:spPr>
          <a:xfrm>
            <a:off x="0" y="0"/>
            <a:ext cx="14626440" cy="822564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314" name="Text 1"/>
          <p:cNvSpPr/>
          <p:nvPr/>
        </p:nvSpPr>
        <p:spPr>
          <a:xfrm>
            <a:off x="758160" y="1843560"/>
            <a:ext cx="5697720" cy="708840"/>
          </a:xfrm>
          <a:prstGeom prst="rect">
            <a:avLst/>
          </a:prstGeom>
          <a:noFill/>
          <a:ln w="0">
            <a:noFill/>
          </a:ln>
        </p:spPr>
        <p:style>
          <a:lnRef idx="0"/>
          <a:fillRef idx="0"/>
          <a:effectRef idx="0"/>
          <a:fontRef idx="minor"/>
        </p:style>
        <p:txBody>
          <a:bodyPr wrap="none" lIns="0" rIns="0" tIns="0" bIns="0" anchor="t">
            <a:noAutofit/>
          </a:bodyPr>
          <a:p>
            <a:pPr>
              <a:lnSpc>
                <a:spcPts val="5601"/>
              </a:lnSpc>
              <a:tabLst>
                <a:tab algn="l" pos="0"/>
              </a:tabLst>
            </a:pPr>
            <a:r>
              <a:rPr b="0" lang="en-US" sz="4400" strike="noStrike" u="none">
                <a:solidFill>
                  <a:srgbClr val="1f1e1e"/>
                </a:solidFill>
                <a:effectLst/>
                <a:uFillTx/>
                <a:latin typeface="Playfair Display"/>
                <a:ea typeface="Alexandria Semi Bold"/>
              </a:rPr>
              <a:t>Thank You</a:t>
            </a:r>
            <a:endParaRPr b="0" lang="en-US" sz="4400" strike="noStrike" u="none">
              <a:solidFill>
                <a:srgbClr val="ffffff"/>
              </a:solidFill>
              <a:effectLst/>
              <a:uFillTx/>
              <a:latin typeface="Arial"/>
            </a:endParaRPr>
          </a:p>
        </p:txBody>
      </p:sp>
      <p:sp>
        <p:nvSpPr>
          <p:cNvPr id="315" name="Text 2"/>
          <p:cNvSpPr/>
          <p:nvPr/>
        </p:nvSpPr>
        <p:spPr>
          <a:xfrm>
            <a:off x="758160" y="2881080"/>
            <a:ext cx="13109760" cy="68940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800" strike="noStrike" u="none">
                <a:solidFill>
                  <a:srgbClr val="3b3535"/>
                </a:solidFill>
                <a:effectLst/>
                <a:uFillTx/>
                <a:latin typeface="Lato"/>
                <a:ea typeface="Sora Light"/>
              </a:rPr>
              <a:t>Thank you for your valuable time and attention today. We sincerely appreciate your interest in Qutrit Innovations and our vision.</a:t>
            </a:r>
            <a:endParaRPr b="0" lang="en-US" sz="1800" strike="noStrike" u="none">
              <a:solidFill>
                <a:srgbClr val="ffffff"/>
              </a:solidFill>
              <a:effectLst/>
              <a:uFillTx/>
              <a:latin typeface="Arial"/>
            </a:endParaRPr>
          </a:p>
        </p:txBody>
      </p:sp>
      <p:sp>
        <p:nvSpPr>
          <p:cNvPr id="316" name="Text 3"/>
          <p:cNvSpPr/>
          <p:nvPr/>
        </p:nvSpPr>
        <p:spPr>
          <a:xfrm>
            <a:off x="758160" y="3818160"/>
            <a:ext cx="13109760" cy="68940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800" strike="noStrike" u="none">
                <a:solidFill>
                  <a:srgbClr val="3b3535"/>
                </a:solidFill>
                <a:effectLst/>
                <a:uFillTx/>
                <a:latin typeface="Lato"/>
                <a:ea typeface="Sora Light"/>
              </a:rPr>
              <a:t>We are eager to discuss any questions you may have, explore potential partnerships, or delve deeper into investment opportunities.</a:t>
            </a:r>
            <a:endParaRPr b="0" lang="en-US" sz="1800" strike="noStrike" u="none">
              <a:solidFill>
                <a:srgbClr val="ffffff"/>
              </a:solidFill>
              <a:effectLst/>
              <a:uFillTx/>
              <a:latin typeface="Arial"/>
            </a:endParaRPr>
          </a:p>
        </p:txBody>
      </p:sp>
      <p:sp>
        <p:nvSpPr>
          <p:cNvPr id="317" name="Text 4"/>
          <p:cNvSpPr/>
          <p:nvPr/>
        </p:nvSpPr>
        <p:spPr>
          <a:xfrm>
            <a:off x="758160" y="4755600"/>
            <a:ext cx="13109760" cy="103608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1" lang="en-US" sz="1800" strike="noStrike" u="none">
                <a:solidFill>
                  <a:srgbClr val="3b3535"/>
                </a:solidFill>
                <a:effectLst/>
                <a:uFillTx/>
                <a:latin typeface="Lato"/>
                <a:ea typeface="Sora Light"/>
              </a:rPr>
              <a:t>Contact Qutrit Innovations:</a:t>
            </a:r>
            <a:r>
              <a:rPr b="0" lang="en-US" sz="1800" strike="noStrike" u="none">
                <a:solidFill>
                  <a:srgbClr val="3b3535"/>
                </a:solidFill>
                <a:effectLst/>
                <a:uFillTx/>
                <a:latin typeface="Lato"/>
                <a:ea typeface="Sora Light"/>
              </a:rPr>
              <a:t>Email: </a:t>
            </a:r>
            <a:r>
              <a:rPr b="0" lang="en-US" sz="1800" strike="noStrike" u="sng">
                <a:solidFill>
                  <a:srgbClr val="0000ee"/>
                </a:solidFill>
                <a:effectLst/>
                <a:uFillTx/>
                <a:latin typeface="Lato"/>
                <a:ea typeface="Sora Light"/>
                <a:hlinkClick r:id="rId2"/>
              </a:rPr>
              <a:t>​info@qutritinnovations.com​</a:t>
            </a:r>
            <a:r>
              <a:rPr b="0" lang="en-US" sz="1800" strike="noStrike" u="none">
                <a:solidFill>
                  <a:srgbClr val="3b3535"/>
                </a:solidFill>
                <a:effectLst/>
                <a:uFillTx/>
                <a:latin typeface="Lato"/>
                <a:ea typeface="Sora Light"/>
              </a:rPr>
              <a:t>Website: </a:t>
            </a:r>
            <a:r>
              <a:rPr b="0" lang="en-US" sz="1800" strike="noStrike" u="sng">
                <a:solidFill>
                  <a:srgbClr val="3b3535"/>
                </a:solidFill>
                <a:effectLst/>
                <a:uFillTx/>
                <a:latin typeface="Lato"/>
                <a:ea typeface="Sora Light"/>
              </a:rPr>
              <a:t>www.qutritinnovations.com</a:t>
            </a:r>
            <a:endParaRPr b="0" lang="en-US" sz="1800" strike="noStrike" u="none">
              <a:solidFill>
                <a:srgbClr val="ffffff"/>
              </a:solidFill>
              <a:effectLst/>
              <a:uFillTx/>
              <a:latin typeface="Arial"/>
            </a:endParaRPr>
          </a:p>
        </p:txBody>
      </p:sp>
      <p:sp>
        <p:nvSpPr>
          <p:cNvPr id="318" name="Text 5"/>
          <p:cNvSpPr/>
          <p:nvPr/>
        </p:nvSpPr>
        <p:spPr>
          <a:xfrm>
            <a:off x="758160" y="6039360"/>
            <a:ext cx="13109760" cy="34272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0" lang="en-US" sz="1800" strike="noStrike" u="none">
                <a:solidFill>
                  <a:srgbClr val="3b3535"/>
                </a:solidFill>
                <a:effectLst/>
                <a:uFillTx/>
                <a:latin typeface="Lato"/>
                <a:ea typeface="Sora Light"/>
              </a:rPr>
              <a:t>We look forward to the opportunity of collaborating with you to innovate and achieve mutual success.</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731520" y="372240"/>
            <a:ext cx="13163400" cy="770760"/>
          </a:xfrm>
          <a:prstGeom prst="rect">
            <a:avLst/>
          </a:prstGeom>
          <a:noFill/>
          <a:ln w="0">
            <a:noFill/>
          </a:ln>
        </p:spPr>
        <p:txBody>
          <a:bodyPr lIns="0" rIns="0" tIns="0" bIns="0" anchor="ctr" anchorCtr="1">
            <a:spAutoFit/>
          </a:bodyPr>
          <a:p>
            <a:pPr indent="0" algn="ctr">
              <a:lnSpc>
                <a:spcPts val="2999"/>
              </a:lnSpc>
              <a:buNone/>
              <a:tabLst>
                <a:tab algn="l" pos="0"/>
              </a:tabLst>
            </a:pPr>
            <a:r>
              <a:rPr b="0" lang="en-US" sz="4400" strike="noStrike" u="none">
                <a:solidFill>
                  <a:srgbClr val="1f1e1e"/>
                </a:solidFill>
                <a:effectLst/>
                <a:uFillTx/>
                <a:latin typeface="Playfair Display"/>
                <a:ea typeface="Alexandria Semi Bold"/>
              </a:rPr>
              <a:t>Vision &amp; Mission</a:t>
            </a:r>
            <a:endParaRPr b="0" lang="en-US" sz="4400" strike="noStrike" u="none">
              <a:solidFill>
                <a:srgbClr val="ffffff"/>
              </a:solidFill>
              <a:effectLst/>
              <a:uFillTx/>
              <a:latin typeface="Arial"/>
            </a:endParaRPr>
          </a:p>
        </p:txBody>
      </p:sp>
      <p:sp>
        <p:nvSpPr>
          <p:cNvPr id="91" name="PlaceHolder 2"/>
          <p:cNvSpPr>
            <a:spLocks noGrp="1"/>
          </p:cNvSpPr>
          <p:nvPr>
            <p:ph/>
          </p:nvPr>
        </p:nvSpPr>
        <p:spPr>
          <a:xfrm>
            <a:off x="914400" y="1674000"/>
            <a:ext cx="6400440" cy="685440"/>
          </a:xfrm>
          <a:prstGeom prst="rect">
            <a:avLst/>
          </a:prstGeom>
          <a:noFill/>
          <a:ln w="0">
            <a:noFill/>
          </a:ln>
        </p:spPr>
        <p:txBody>
          <a:bodyPr lIns="0" rIns="0" tIns="0" bIns="0" anchor="t">
            <a:normAutofit/>
          </a:bodyPr>
          <a:p>
            <a:pPr marL="432000" indent="0">
              <a:lnSpc>
                <a:spcPct val="115000"/>
              </a:lnSpc>
              <a:buNone/>
              <a:tabLst>
                <a:tab algn="l" pos="0"/>
              </a:tabLst>
            </a:pPr>
            <a:r>
              <a:rPr b="0" lang="en-US" sz="1800" strike="noStrike" u="none">
                <a:solidFill>
                  <a:srgbClr val="3b3535"/>
                </a:solidFill>
                <a:effectLst/>
                <a:uFillTx/>
                <a:latin typeface="Lato"/>
                <a:ea typeface="Sora Light"/>
              </a:rPr>
              <a:t>Making massive-scale IoT simple, secure, and affordable through local-first, hierarchical networking.</a:t>
            </a:r>
            <a:endParaRPr b="0" lang="en-US" sz="1800" strike="noStrike" u="none">
              <a:solidFill>
                <a:srgbClr val="ffffff"/>
              </a:solidFill>
              <a:effectLst/>
              <a:uFillTx/>
              <a:latin typeface="Arial"/>
            </a:endParaRPr>
          </a:p>
        </p:txBody>
      </p:sp>
      <p:sp>
        <p:nvSpPr>
          <p:cNvPr id="92" name="PlaceHolder 3"/>
          <p:cNvSpPr>
            <a:spLocks noGrp="1"/>
          </p:cNvSpPr>
          <p:nvPr>
            <p:ph/>
          </p:nvPr>
        </p:nvSpPr>
        <p:spPr>
          <a:xfrm>
            <a:off x="7543800" y="1674000"/>
            <a:ext cx="6422040" cy="1106640"/>
          </a:xfrm>
          <a:prstGeom prst="rect">
            <a:avLst/>
          </a:prstGeom>
          <a:noFill/>
          <a:ln w="0">
            <a:noFill/>
          </a:ln>
        </p:spPr>
        <p:txBody>
          <a:bodyPr lIns="0" rIns="0" tIns="0" bIns="0" anchor="t">
            <a:normAutofit/>
          </a:bodyPr>
          <a:p>
            <a:pPr marL="432000" indent="-324000">
              <a:lnSpc>
                <a:spcPct val="115000"/>
              </a:lnSpc>
              <a:buClr>
                <a:srgbClr val="ffffff"/>
              </a:buClr>
              <a:buSzPct val="45000"/>
              <a:buFont typeface="Wingdings" charset="2"/>
              <a:buChar char=""/>
              <a:tabLst>
                <a:tab algn="l" pos="0"/>
              </a:tabLst>
            </a:pPr>
            <a:r>
              <a:rPr b="0" lang="en-US" sz="1800" strike="noStrike" u="none">
                <a:solidFill>
                  <a:srgbClr val="3b3535"/>
                </a:solidFill>
                <a:effectLst/>
                <a:uFillTx/>
                <a:latin typeface="Lato"/>
                <a:ea typeface="Sora Light"/>
              </a:rPr>
              <a:t>Deliver an intelligent gateway platform for significant cost reduction (45% setup, 90% bandwidth) and scalable device management.</a:t>
            </a:r>
            <a:endParaRPr b="0" lang="en-US" sz="1800" strike="noStrike" u="none">
              <a:solidFill>
                <a:srgbClr val="ffffff"/>
              </a:solidFill>
              <a:effectLst/>
              <a:uFillTx/>
              <a:latin typeface="Arial"/>
            </a:endParaRPr>
          </a:p>
        </p:txBody>
      </p:sp>
      <p:pic>
        <p:nvPicPr>
          <p:cNvPr id="93" name="Image 10" descr="preencoded.png"/>
          <p:cNvPicPr/>
          <p:nvPr/>
        </p:nvPicPr>
        <p:blipFill>
          <a:blip r:embed="rId1"/>
          <a:stretch/>
        </p:blipFill>
        <p:spPr>
          <a:xfrm>
            <a:off x="1143000" y="2721600"/>
            <a:ext cx="5712120" cy="2764440"/>
          </a:xfrm>
          <a:prstGeom prst="rect">
            <a:avLst/>
          </a:prstGeom>
          <a:noFill/>
          <a:ln w="0">
            <a:noFill/>
          </a:ln>
        </p:spPr>
      </p:pic>
      <p:pic>
        <p:nvPicPr>
          <p:cNvPr id="94" name="Image 11" descr="preencoded.png"/>
          <p:cNvPicPr/>
          <p:nvPr/>
        </p:nvPicPr>
        <p:blipFill>
          <a:blip r:embed="rId2"/>
          <a:stretch/>
        </p:blipFill>
        <p:spPr>
          <a:xfrm>
            <a:off x="7884000" y="2743200"/>
            <a:ext cx="5831640" cy="2725920"/>
          </a:xfrm>
          <a:prstGeom prst="rect">
            <a:avLst/>
          </a:prstGeom>
          <a:noFill/>
          <a:ln w="0">
            <a:noFill/>
          </a:ln>
        </p:spPr>
      </p:pic>
      <p:sp>
        <p:nvSpPr>
          <p:cNvPr id="95" name="Shape 1"/>
          <p:cNvSpPr/>
          <p:nvPr/>
        </p:nvSpPr>
        <p:spPr>
          <a:xfrm>
            <a:off x="685800" y="6400800"/>
            <a:ext cx="4604400" cy="1368720"/>
          </a:xfrm>
          <a:prstGeom prst="roundRect">
            <a:avLst>
              <a:gd name="adj" fmla="val 4213"/>
            </a:avLst>
          </a:prstGeom>
          <a:solidFill>
            <a:srgbClr val="d5dcf6"/>
          </a:solidFill>
          <a:ln w="7560">
            <a:solidFill>
              <a:srgbClr val="bbc2dc"/>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96" name="Shape 17"/>
          <p:cNvSpPr/>
          <p:nvPr/>
        </p:nvSpPr>
        <p:spPr>
          <a:xfrm>
            <a:off x="5451120" y="6400800"/>
            <a:ext cx="4606920" cy="1371240"/>
          </a:xfrm>
          <a:prstGeom prst="roundRect">
            <a:avLst>
              <a:gd name="adj" fmla="val 4213"/>
            </a:avLst>
          </a:prstGeom>
          <a:solidFill>
            <a:srgbClr val="d5dcf6"/>
          </a:solidFill>
          <a:ln w="7560">
            <a:solidFill>
              <a:srgbClr val="bbc2dc"/>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97" name="Shape 18"/>
          <p:cNvSpPr/>
          <p:nvPr/>
        </p:nvSpPr>
        <p:spPr>
          <a:xfrm>
            <a:off x="10166400" y="6400800"/>
            <a:ext cx="4232520" cy="1368720"/>
          </a:xfrm>
          <a:prstGeom prst="roundRect">
            <a:avLst>
              <a:gd name="adj" fmla="val 4213"/>
            </a:avLst>
          </a:prstGeom>
          <a:solidFill>
            <a:srgbClr val="d5dcf6"/>
          </a:solidFill>
          <a:ln w="7560">
            <a:solidFill>
              <a:srgbClr val="bbc2dc"/>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98" name=""/>
          <p:cNvSpPr/>
          <p:nvPr/>
        </p:nvSpPr>
        <p:spPr>
          <a:xfrm>
            <a:off x="2057400" y="6559920"/>
            <a:ext cx="3232800" cy="91224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trike="noStrike" u="none">
                <a:solidFill>
                  <a:srgbClr val="3b3535"/>
                </a:solidFill>
                <a:effectLst/>
                <a:uFillTx/>
                <a:latin typeface="Lato"/>
                <a:ea typeface="Sora Light"/>
              </a:rPr>
              <a:t>IoT device proliferation: </a:t>
            </a:r>
            <a:endParaRPr b="0" lang="en-US" sz="1800" strike="noStrike" u="none">
              <a:solidFill>
                <a:srgbClr val="ffffff"/>
              </a:solidFill>
              <a:effectLst/>
              <a:uFillTx/>
              <a:latin typeface="Arial"/>
            </a:endParaRPr>
          </a:p>
          <a:p>
            <a:pPr>
              <a:lnSpc>
                <a:spcPct val="100000"/>
              </a:lnSpc>
            </a:pPr>
            <a:r>
              <a:rPr b="0" lang="en-US" sz="1800" strike="noStrike" u="none">
                <a:solidFill>
                  <a:srgbClr val="3b3535"/>
                </a:solidFill>
                <a:effectLst/>
                <a:uFillTx/>
                <a:latin typeface="Lato"/>
                <a:ea typeface="Sora Light"/>
              </a:rPr>
              <a:t>from 21.1B (2025) to 39B (2030).</a:t>
            </a:r>
            <a:endParaRPr b="0" lang="en-US" sz="1800" strike="noStrike" u="none">
              <a:solidFill>
                <a:srgbClr val="ffffff"/>
              </a:solidFill>
              <a:effectLst/>
              <a:uFillTx/>
              <a:latin typeface="Arial"/>
            </a:endParaRPr>
          </a:p>
        </p:txBody>
      </p:sp>
      <p:sp>
        <p:nvSpPr>
          <p:cNvPr id="99" name=""/>
          <p:cNvSpPr/>
          <p:nvPr/>
        </p:nvSpPr>
        <p:spPr>
          <a:xfrm>
            <a:off x="6825240" y="6559920"/>
            <a:ext cx="3232800" cy="912240"/>
          </a:xfrm>
          <a:prstGeom prst="rect">
            <a:avLst/>
          </a:prstGeom>
          <a:noFill/>
          <a:ln w="0">
            <a:noFill/>
          </a:ln>
        </p:spPr>
        <p:style>
          <a:lnRef idx="0"/>
          <a:fillRef idx="0"/>
          <a:effectRef idx="0"/>
          <a:fontRef idx="minor"/>
        </p:style>
        <p:txBody>
          <a:bodyPr lIns="90000" rIns="90000" tIns="45000" bIns="45000" anchor="ctr">
            <a:spAutoFit/>
          </a:bodyPr>
          <a:p>
            <a:pPr>
              <a:lnSpc>
                <a:spcPct val="100000"/>
              </a:lnSpc>
            </a:pPr>
            <a:r>
              <a:rPr b="0" lang="en-US" sz="1800" strike="noStrike" u="none">
                <a:solidFill>
                  <a:srgbClr val="3b3535"/>
                </a:solidFill>
                <a:effectLst/>
                <a:uFillTx/>
                <a:latin typeface="Lato"/>
                <a:ea typeface="Sora Light"/>
              </a:rPr>
              <a:t>Enhanced local processing with Edge AI and 5G integration.</a:t>
            </a:r>
            <a:endParaRPr b="0" lang="en-US" sz="1800" strike="noStrike" u="none">
              <a:solidFill>
                <a:srgbClr val="ffffff"/>
              </a:solidFill>
              <a:effectLst/>
              <a:uFillTx/>
              <a:latin typeface="Arial"/>
            </a:endParaRPr>
          </a:p>
        </p:txBody>
      </p:sp>
      <p:sp>
        <p:nvSpPr>
          <p:cNvPr id="100" name=""/>
          <p:cNvSpPr/>
          <p:nvPr/>
        </p:nvSpPr>
        <p:spPr>
          <a:xfrm>
            <a:off x="11201400" y="6559920"/>
            <a:ext cx="3232800" cy="1035360"/>
          </a:xfrm>
          <a:prstGeom prst="rect">
            <a:avLst/>
          </a:prstGeom>
          <a:noFill/>
          <a:ln w="0">
            <a:noFill/>
          </a:ln>
        </p:spPr>
        <p:style>
          <a:lnRef idx="0"/>
          <a:fillRef idx="0"/>
          <a:effectRef idx="0"/>
          <a:fontRef idx="minor"/>
        </p:style>
        <p:txBody>
          <a:bodyPr lIns="90000" rIns="90000" tIns="45000" bIns="45000" anchor="ctr">
            <a:spAutoFit/>
          </a:bodyPr>
          <a:p>
            <a:pPr marL="274320">
              <a:lnSpc>
                <a:spcPct val="115000"/>
              </a:lnSpc>
              <a:tabLst>
                <a:tab algn="l" pos="0"/>
              </a:tabLst>
            </a:pPr>
            <a:r>
              <a:rPr b="0" lang="en-US" sz="1800" strike="noStrike" u="none">
                <a:solidFill>
                  <a:srgbClr val="3b3535"/>
                </a:solidFill>
                <a:effectLst/>
                <a:uFillTx/>
                <a:latin typeface="Lato"/>
                <a:ea typeface="Sora Light"/>
              </a:rPr>
              <a:t>Local optimization critical to counter rising cloud/bandwidth costs.</a:t>
            </a:r>
            <a:endParaRPr b="0" lang="en-US" sz="1800" strike="noStrike" u="none">
              <a:solidFill>
                <a:srgbClr val="ffffff"/>
              </a:solidFill>
              <a:effectLst/>
              <a:uFillTx/>
              <a:latin typeface="Arial"/>
            </a:endParaRPr>
          </a:p>
        </p:txBody>
      </p:sp>
      <p:sp>
        <p:nvSpPr>
          <p:cNvPr id="101" name="Shape 21"/>
          <p:cNvSpPr/>
          <p:nvPr/>
        </p:nvSpPr>
        <p:spPr>
          <a:xfrm>
            <a:off x="915840" y="6518520"/>
            <a:ext cx="1032120" cy="1091520"/>
          </a:xfrm>
          <a:prstGeom prst="roundRect">
            <a:avLst>
              <a:gd name="adj" fmla="val 26102071"/>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02" name="Shape 22"/>
          <p:cNvSpPr/>
          <p:nvPr/>
        </p:nvSpPr>
        <p:spPr>
          <a:xfrm>
            <a:off x="5572440" y="6518520"/>
            <a:ext cx="1032120" cy="1091520"/>
          </a:xfrm>
          <a:prstGeom prst="roundRect">
            <a:avLst>
              <a:gd name="adj" fmla="val 26102071"/>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03" name="Shape 25"/>
          <p:cNvSpPr/>
          <p:nvPr/>
        </p:nvSpPr>
        <p:spPr>
          <a:xfrm>
            <a:off x="10366200" y="6518520"/>
            <a:ext cx="1032120" cy="1091520"/>
          </a:xfrm>
          <a:prstGeom prst="roundRect">
            <a:avLst>
              <a:gd name="adj" fmla="val 26102071"/>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pic>
        <p:nvPicPr>
          <p:cNvPr id="104" name="Image 12" descr="preencoded.png"/>
          <p:cNvPicPr/>
          <p:nvPr/>
        </p:nvPicPr>
        <p:blipFill>
          <a:blip r:embed="rId3">
            <a:extLst>
              <a:ext uri="{96DAC541-7B7A-43D3-8B79-37D633B846F1}">
                <asvg:svgBlip xmlns:asvg="http://schemas.microsoft.com/office/drawing/2016/SVG/main" r:embed="rId4"/>
              </a:ext>
            </a:extLst>
          </a:blip>
          <a:stretch/>
        </p:blipFill>
        <p:spPr>
          <a:xfrm>
            <a:off x="1104120" y="6717600"/>
            <a:ext cx="634320" cy="634320"/>
          </a:xfrm>
          <a:prstGeom prst="rect">
            <a:avLst/>
          </a:prstGeom>
          <a:noFill/>
          <a:ln w="0">
            <a:noFill/>
          </a:ln>
        </p:spPr>
      </p:pic>
      <p:pic>
        <p:nvPicPr>
          <p:cNvPr id="105" name="Image 13" descr="preencoded.png"/>
          <p:cNvPicPr/>
          <p:nvPr/>
        </p:nvPicPr>
        <p:blipFill>
          <a:blip r:embed="rId5">
            <a:extLst>
              <a:ext uri="{96DAC541-7B7A-43D3-8B79-37D633B846F1}">
                <asvg:svgBlip xmlns:asvg="http://schemas.microsoft.com/office/drawing/2016/SVG/main" r:embed="rId6"/>
              </a:ext>
            </a:extLst>
          </a:blip>
          <a:stretch/>
        </p:blipFill>
        <p:spPr>
          <a:xfrm>
            <a:off x="5736240" y="6729120"/>
            <a:ext cx="610920" cy="610920"/>
          </a:xfrm>
          <a:prstGeom prst="rect">
            <a:avLst/>
          </a:prstGeom>
          <a:noFill/>
          <a:ln w="0">
            <a:noFill/>
          </a:ln>
        </p:spPr>
      </p:pic>
      <p:pic>
        <p:nvPicPr>
          <p:cNvPr id="106" name="Image 14" descr="preencoded.png"/>
          <p:cNvPicPr/>
          <p:nvPr/>
        </p:nvPicPr>
        <p:blipFill>
          <a:blip r:embed="rId7">
            <a:extLst>
              <a:ext uri="{96DAC541-7B7A-43D3-8B79-37D633B846F1}">
                <asvg:svgBlip xmlns:asvg="http://schemas.microsoft.com/office/drawing/2016/SVG/main" r:embed="rId8"/>
              </a:ext>
            </a:extLst>
          </a:blip>
          <a:stretch/>
        </p:blipFill>
        <p:spPr>
          <a:xfrm>
            <a:off x="10518840" y="6698160"/>
            <a:ext cx="610920" cy="610920"/>
          </a:xfrm>
          <a:prstGeom prst="rect">
            <a:avLst/>
          </a:prstGeom>
          <a:noFill/>
          <a:ln w="0">
            <a:noFill/>
          </a:ln>
        </p:spPr>
      </p:pic>
      <p:sp>
        <p:nvSpPr>
          <p:cNvPr id="107" name=""/>
          <p:cNvSpPr/>
          <p:nvPr/>
        </p:nvSpPr>
        <p:spPr>
          <a:xfrm>
            <a:off x="1225080" y="1143000"/>
            <a:ext cx="1828440" cy="530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600" strike="noStrike" u="none">
                <a:solidFill>
                  <a:srgbClr val="000000"/>
                </a:solidFill>
                <a:effectLst/>
                <a:uFillTx/>
                <a:latin typeface="Playfair Display"/>
              </a:rPr>
              <a:t>Vision</a:t>
            </a:r>
            <a:endParaRPr b="0" lang="en-US" sz="2600" strike="noStrike" u="none">
              <a:solidFill>
                <a:srgbClr val="ffffff"/>
              </a:solidFill>
              <a:effectLst/>
              <a:uFillTx/>
              <a:latin typeface="Arial"/>
            </a:endParaRPr>
          </a:p>
        </p:txBody>
      </p:sp>
      <p:sp>
        <p:nvSpPr>
          <p:cNvPr id="108" name=""/>
          <p:cNvSpPr/>
          <p:nvPr/>
        </p:nvSpPr>
        <p:spPr>
          <a:xfrm>
            <a:off x="7892280" y="1143000"/>
            <a:ext cx="1828440" cy="530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600" strike="noStrike" u="none">
                <a:solidFill>
                  <a:srgbClr val="000000"/>
                </a:solidFill>
                <a:effectLst/>
                <a:uFillTx/>
                <a:latin typeface="Playfair Display"/>
              </a:rPr>
              <a:t>Mission</a:t>
            </a:r>
            <a:endParaRPr b="0" lang="en-US" sz="2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Image 0" descr="preencoded.png"/>
          <p:cNvPicPr/>
          <p:nvPr/>
        </p:nvPicPr>
        <p:blipFill>
          <a:blip r:embed="rId1"/>
          <a:stretch/>
        </p:blipFill>
        <p:spPr>
          <a:xfrm>
            <a:off x="0" y="0"/>
            <a:ext cx="14626440" cy="2297880"/>
          </a:xfrm>
          <a:prstGeom prst="rect">
            <a:avLst/>
          </a:prstGeom>
          <a:noFill/>
          <a:ln w="0">
            <a:noFill/>
          </a:ln>
        </p:spPr>
      </p:pic>
      <p:sp>
        <p:nvSpPr>
          <p:cNvPr id="110" name="Text 1"/>
          <p:cNvSpPr/>
          <p:nvPr/>
        </p:nvSpPr>
        <p:spPr>
          <a:xfrm>
            <a:off x="758160" y="3202560"/>
            <a:ext cx="13109760" cy="90936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900" strike="noStrike" u="none">
                <a:solidFill>
                  <a:srgbClr val="3b3535"/>
                </a:solidFill>
                <a:effectLst/>
                <a:uFillTx/>
                <a:latin typeface="Lato"/>
                <a:ea typeface="Sora Light"/>
              </a:rPr>
              <a:t>The Internet of Things (IoT) market is set for exponential growth, driven by innovation and increasing demand for connected solutions. This card explores the landscape, key drivers, and immense opportunities within the IoT revolution</a:t>
            </a:r>
            <a:r>
              <a:rPr b="0" lang="en-US" sz="2000" strike="noStrike" u="none">
                <a:solidFill>
                  <a:srgbClr val="3b3535"/>
                </a:solidFill>
                <a:effectLst/>
                <a:uFillTx/>
                <a:latin typeface="Lato"/>
                <a:ea typeface="Sora Light"/>
              </a:rPr>
              <a:t>.</a:t>
            </a:r>
            <a:endParaRPr b="0" lang="en-US" sz="2000" strike="noStrike" u="none">
              <a:solidFill>
                <a:srgbClr val="ffffff"/>
              </a:solidFill>
              <a:effectLst/>
              <a:uFillTx/>
              <a:latin typeface="Arial"/>
            </a:endParaRPr>
          </a:p>
        </p:txBody>
      </p:sp>
      <p:pic>
        <p:nvPicPr>
          <p:cNvPr id="111" name="Image 1" descr="preencoded.png"/>
          <p:cNvPicPr/>
          <p:nvPr/>
        </p:nvPicPr>
        <p:blipFill>
          <a:blip r:embed="rId2"/>
          <a:stretch/>
        </p:blipFill>
        <p:spPr>
          <a:xfrm>
            <a:off x="1013760" y="4376520"/>
            <a:ext cx="2740320" cy="1368720"/>
          </a:xfrm>
          <a:prstGeom prst="rect">
            <a:avLst/>
          </a:prstGeom>
          <a:noFill/>
          <a:ln w="0">
            <a:noFill/>
          </a:ln>
        </p:spPr>
      </p:pic>
      <p:pic>
        <p:nvPicPr>
          <p:cNvPr id="112" name="Image 2" descr="preencoded.png"/>
          <p:cNvPicPr/>
          <p:nvPr/>
        </p:nvPicPr>
        <p:blipFill>
          <a:blip r:embed="rId3"/>
          <a:stretch/>
        </p:blipFill>
        <p:spPr>
          <a:xfrm>
            <a:off x="4205880" y="4376520"/>
            <a:ext cx="2740320" cy="1368720"/>
          </a:xfrm>
          <a:prstGeom prst="rect">
            <a:avLst/>
          </a:prstGeom>
          <a:noFill/>
          <a:ln w="0">
            <a:noFill/>
          </a:ln>
        </p:spPr>
      </p:pic>
      <p:pic>
        <p:nvPicPr>
          <p:cNvPr id="113" name="Image 3" descr="preencoded.png"/>
          <p:cNvPicPr/>
          <p:nvPr/>
        </p:nvPicPr>
        <p:blipFill>
          <a:blip r:embed="rId4"/>
          <a:stretch/>
        </p:blipFill>
        <p:spPr>
          <a:xfrm>
            <a:off x="7497000" y="4376520"/>
            <a:ext cx="2740320" cy="1368720"/>
          </a:xfrm>
          <a:prstGeom prst="rect">
            <a:avLst/>
          </a:prstGeom>
          <a:noFill/>
          <a:ln w="0">
            <a:noFill/>
          </a:ln>
        </p:spPr>
      </p:pic>
      <p:pic>
        <p:nvPicPr>
          <p:cNvPr id="114" name="Image 4" descr="preencoded.png"/>
          <p:cNvPicPr/>
          <p:nvPr/>
        </p:nvPicPr>
        <p:blipFill>
          <a:blip r:embed="rId5"/>
          <a:stretch/>
        </p:blipFill>
        <p:spPr>
          <a:xfrm>
            <a:off x="11007360" y="4376520"/>
            <a:ext cx="2740320" cy="1368720"/>
          </a:xfrm>
          <a:prstGeom prst="rect">
            <a:avLst/>
          </a:prstGeom>
          <a:noFill/>
          <a:ln w="0">
            <a:noFill/>
          </a:ln>
        </p:spPr>
      </p:pic>
      <p:sp>
        <p:nvSpPr>
          <p:cNvPr id="115" name="Text 2"/>
          <p:cNvSpPr/>
          <p:nvPr/>
        </p:nvSpPr>
        <p:spPr>
          <a:xfrm>
            <a:off x="729000" y="5999760"/>
            <a:ext cx="3156840" cy="1543680"/>
          </a:xfrm>
          <a:prstGeom prst="rect">
            <a:avLst/>
          </a:prstGeom>
          <a:solidFill>
            <a:srgbClr val="729fcf"/>
          </a:solidFill>
          <a:ln w="0">
            <a:noFill/>
          </a:ln>
        </p:spPr>
        <p:style>
          <a:lnRef idx="0"/>
          <a:fillRef idx="0"/>
          <a:effectRef idx="0"/>
          <a:fontRef idx="minor"/>
        </p:style>
        <p:txBody>
          <a:bodyPr wrap="none" lIns="0" rIns="0" tIns="0" bIns="0" anchor="t" anchorCtr="1">
            <a:noAutofit/>
          </a:bodyPr>
          <a:p>
            <a:pPr algn="ctr">
              <a:lnSpc>
                <a:spcPct val="150000"/>
              </a:lnSpc>
              <a:tabLst>
                <a:tab algn="l" pos="0"/>
              </a:tabLst>
            </a:pPr>
            <a:r>
              <a:rPr b="1" lang="en-US" sz="1800" strike="noStrike" u="none">
                <a:solidFill>
                  <a:srgbClr val="3b3535"/>
                </a:solidFill>
                <a:effectLst/>
                <a:uFillTx/>
                <a:latin typeface="Lato"/>
                <a:ea typeface="Sora Light"/>
              </a:rPr>
              <a:t>$300B</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Alexandria Semi Bold"/>
              </a:rPr>
              <a:t>Current Market Size (2023)</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Estimated global IoT </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market value.</a:t>
            </a:r>
            <a:endParaRPr b="0" lang="en-US" sz="1800" strike="noStrike" u="none">
              <a:solidFill>
                <a:srgbClr val="000000"/>
              </a:solidFill>
              <a:effectLst/>
              <a:uFillTx/>
              <a:latin typeface="Arial"/>
            </a:endParaRPr>
          </a:p>
        </p:txBody>
      </p:sp>
      <p:sp>
        <p:nvSpPr>
          <p:cNvPr id="116" name="Text 5"/>
          <p:cNvSpPr/>
          <p:nvPr/>
        </p:nvSpPr>
        <p:spPr>
          <a:xfrm>
            <a:off x="4094280" y="5999760"/>
            <a:ext cx="3156840" cy="1543680"/>
          </a:xfrm>
          <a:prstGeom prst="rect">
            <a:avLst/>
          </a:prstGeom>
          <a:solidFill>
            <a:srgbClr val="729fcf"/>
          </a:solidFill>
          <a:ln w="0">
            <a:noFill/>
          </a:ln>
        </p:spPr>
        <p:style>
          <a:lnRef idx="0"/>
          <a:fillRef idx="0"/>
          <a:effectRef idx="0"/>
          <a:fontRef idx="minor"/>
        </p:style>
        <p:txBody>
          <a:bodyPr wrap="none" lIns="0" rIns="0" tIns="0" bIns="0" anchor="t" anchorCtr="1">
            <a:noAutofit/>
          </a:bodyPr>
          <a:p>
            <a:pPr algn="ctr">
              <a:lnSpc>
                <a:spcPct val="150000"/>
              </a:lnSpc>
              <a:tabLst>
                <a:tab algn="l" pos="0"/>
              </a:tabLst>
            </a:pPr>
            <a:r>
              <a:rPr b="1" lang="en-US" sz="1800" strike="noStrike" u="none">
                <a:solidFill>
                  <a:srgbClr val="3b3535"/>
                </a:solidFill>
                <a:effectLst/>
                <a:uFillTx/>
                <a:latin typeface="Lato"/>
                <a:ea typeface="Sora Light"/>
              </a:rPr>
              <a:t>$1.5T</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Alexandria Semi Bold"/>
              </a:rPr>
              <a:t>Market Size (2030)</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Anticipated market value, </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reflecting exponential growth.</a:t>
            </a:r>
            <a:endParaRPr b="0" lang="en-US" sz="1800" strike="noStrike" u="none">
              <a:solidFill>
                <a:srgbClr val="000000"/>
              </a:solidFill>
              <a:effectLst/>
              <a:uFillTx/>
              <a:latin typeface="Arial"/>
            </a:endParaRPr>
          </a:p>
        </p:txBody>
      </p:sp>
      <p:sp>
        <p:nvSpPr>
          <p:cNvPr id="117" name="Text 8"/>
          <p:cNvSpPr/>
          <p:nvPr/>
        </p:nvSpPr>
        <p:spPr>
          <a:xfrm>
            <a:off x="7430040" y="5999760"/>
            <a:ext cx="3156840" cy="1543680"/>
          </a:xfrm>
          <a:prstGeom prst="rect">
            <a:avLst/>
          </a:prstGeom>
          <a:solidFill>
            <a:srgbClr val="729fcf"/>
          </a:solidFill>
          <a:ln w="0">
            <a:noFill/>
          </a:ln>
        </p:spPr>
        <p:style>
          <a:lnRef idx="0"/>
          <a:fillRef idx="0"/>
          <a:effectRef idx="0"/>
          <a:fontRef idx="minor"/>
        </p:style>
        <p:txBody>
          <a:bodyPr wrap="none" lIns="0" rIns="0" tIns="0" bIns="0" anchor="t" anchorCtr="1">
            <a:noAutofit/>
          </a:bodyPr>
          <a:p>
            <a:pPr algn="ctr">
              <a:lnSpc>
                <a:spcPct val="150000"/>
              </a:lnSpc>
              <a:tabLst>
                <a:tab algn="l" pos="0"/>
              </a:tabLst>
            </a:pPr>
            <a:r>
              <a:rPr b="1" lang="en-US" sz="1800" strike="noStrike" u="none">
                <a:solidFill>
                  <a:srgbClr val="3b3535"/>
                </a:solidFill>
                <a:effectLst/>
                <a:uFillTx/>
                <a:latin typeface="Lato"/>
                <a:ea typeface="Sora Light"/>
              </a:rPr>
              <a:t>21.1B</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Alexandria Semi Bold"/>
              </a:rPr>
              <a:t>Connected Devices (2023)</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Active IoT devices </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Lato"/>
                <a:ea typeface="Sora Light"/>
              </a:rPr>
              <a:t>currently deployed worldwide.</a:t>
            </a:r>
            <a:endParaRPr b="0" lang="en-US" sz="1800" strike="noStrike" u="none">
              <a:solidFill>
                <a:srgbClr val="000000"/>
              </a:solidFill>
              <a:effectLst/>
              <a:uFillTx/>
              <a:latin typeface="Arial"/>
            </a:endParaRPr>
          </a:p>
        </p:txBody>
      </p:sp>
      <p:sp>
        <p:nvSpPr>
          <p:cNvPr id="118" name="Text 11"/>
          <p:cNvSpPr/>
          <p:nvPr/>
        </p:nvSpPr>
        <p:spPr>
          <a:xfrm>
            <a:off x="10744200" y="5999760"/>
            <a:ext cx="3428640" cy="1543680"/>
          </a:xfrm>
          <a:prstGeom prst="rect">
            <a:avLst/>
          </a:prstGeom>
          <a:solidFill>
            <a:srgbClr val="729fcf"/>
          </a:solidFill>
          <a:ln w="0">
            <a:noFill/>
          </a:ln>
        </p:spPr>
        <p:style>
          <a:lnRef idx="0"/>
          <a:fillRef idx="0"/>
          <a:effectRef idx="0"/>
          <a:fontRef idx="minor"/>
        </p:style>
        <p:txBody>
          <a:bodyPr wrap="none" lIns="0" rIns="0" tIns="0" bIns="0" anchor="t" anchorCtr="1">
            <a:noAutofit/>
          </a:bodyPr>
          <a:p>
            <a:pPr algn="ctr">
              <a:lnSpc>
                <a:spcPct val="150000"/>
              </a:lnSpc>
              <a:tabLst>
                <a:tab algn="l" pos="0"/>
              </a:tabLst>
            </a:pPr>
            <a:r>
              <a:rPr b="1" lang="en-US" sz="1800" strike="noStrike" u="none">
                <a:solidFill>
                  <a:srgbClr val="3b3535"/>
                </a:solidFill>
                <a:effectLst/>
                <a:uFillTx/>
                <a:latin typeface="Helvetica Neue"/>
                <a:ea typeface="Sora Light"/>
              </a:rPr>
              <a:t>39B</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Helvetica Neue"/>
                <a:ea typeface="Alexandria Semi Bold"/>
              </a:rPr>
              <a:t>Connected Devices (2030)</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Helvetica Neue"/>
                <a:ea typeface="Sora Light"/>
              </a:rPr>
              <a:t>Projected IoT devices, </a:t>
            </a:r>
            <a:endParaRPr b="0" lang="en-US" sz="1800" strike="noStrike" u="none">
              <a:solidFill>
                <a:srgbClr val="000000"/>
              </a:solidFill>
              <a:effectLst/>
              <a:uFillTx/>
              <a:latin typeface="Arial"/>
            </a:endParaRPr>
          </a:p>
          <a:p>
            <a:pPr algn="ctr">
              <a:lnSpc>
                <a:spcPct val="115000"/>
              </a:lnSpc>
              <a:tabLst>
                <a:tab algn="l" pos="0"/>
              </a:tabLst>
            </a:pPr>
            <a:r>
              <a:rPr b="0" lang="en-US" sz="1800" strike="noStrike" u="none">
                <a:solidFill>
                  <a:srgbClr val="3b3535"/>
                </a:solidFill>
                <a:effectLst/>
                <a:uFillTx/>
                <a:latin typeface="Helvetica Neue"/>
                <a:ea typeface="Sora Light"/>
              </a:rPr>
              <a:t>signifying widespread adoption.</a:t>
            </a:r>
            <a:endParaRPr b="0" lang="en-US" sz="1800" strike="noStrike" u="none">
              <a:solidFill>
                <a:srgbClr val="000000"/>
              </a:solidFill>
              <a:effectLst/>
              <a:uFillTx/>
              <a:latin typeface="Arial"/>
            </a:endParaRPr>
          </a:p>
        </p:txBody>
      </p:sp>
      <p:sp>
        <p:nvSpPr>
          <p:cNvPr id="119" name="Text 31"/>
          <p:cNvSpPr/>
          <p:nvPr/>
        </p:nvSpPr>
        <p:spPr>
          <a:xfrm>
            <a:off x="775440" y="2516400"/>
            <a:ext cx="13361400" cy="668160"/>
          </a:xfrm>
          <a:prstGeom prst="rect">
            <a:avLst/>
          </a:prstGeom>
          <a:noFill/>
          <a:ln w="0">
            <a:noFill/>
          </a:ln>
        </p:spPr>
        <p:style>
          <a:lnRef idx="0"/>
          <a:fillRef idx="0"/>
          <a:effectRef idx="0"/>
          <a:fontRef idx="minor"/>
        </p:style>
        <p:txBody>
          <a:bodyPr wrap="none" lIns="0" rIns="0" tIns="0" bIns="0" anchor="t">
            <a:noAutofit/>
          </a:bodyPr>
          <a:p>
            <a:pPr>
              <a:lnSpc>
                <a:spcPts val="4751"/>
              </a:lnSpc>
              <a:tabLst>
                <a:tab algn="l" pos="0"/>
              </a:tabLst>
            </a:pPr>
            <a:r>
              <a:rPr b="0" lang="en-US" sz="4400" strike="noStrike" u="none">
                <a:solidFill>
                  <a:srgbClr val="3b3535"/>
                </a:solidFill>
                <a:effectLst/>
                <a:uFillTx/>
                <a:latin typeface="Playfair Display"/>
                <a:ea typeface="Alexandria Semi Bold"/>
              </a:rPr>
              <a:t>IoT Market Growth &amp; Future Outlook</a:t>
            </a:r>
            <a:endParaRPr b="0" lang="en-US" sz="4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Image 15" descr="preencoded.png"/>
          <p:cNvPicPr/>
          <p:nvPr/>
        </p:nvPicPr>
        <p:blipFill>
          <a:blip r:embed="rId1"/>
          <a:stretch/>
        </p:blipFill>
        <p:spPr>
          <a:xfrm>
            <a:off x="0" y="0"/>
            <a:ext cx="14626440" cy="8225640"/>
          </a:xfrm>
          <a:prstGeom prst="rect">
            <a:avLst/>
          </a:prstGeom>
          <a:noFill/>
          <a:ln w="0">
            <a:noFill/>
          </a:ln>
        </p:spPr>
      </p:pic>
      <p:sp>
        <p:nvSpPr>
          <p:cNvPr id="121" name="Shape 9"/>
          <p:cNvSpPr/>
          <p:nvPr/>
        </p:nvSpPr>
        <p:spPr>
          <a:xfrm>
            <a:off x="0" y="0"/>
            <a:ext cx="14626440" cy="822564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22" name="Text 32"/>
          <p:cNvSpPr/>
          <p:nvPr/>
        </p:nvSpPr>
        <p:spPr>
          <a:xfrm>
            <a:off x="457200" y="563760"/>
            <a:ext cx="7314840" cy="457200"/>
          </a:xfrm>
          <a:prstGeom prst="rect">
            <a:avLst/>
          </a:prstGeom>
          <a:noFill/>
          <a:ln w="0">
            <a:noFill/>
          </a:ln>
        </p:spPr>
        <p:style>
          <a:lnRef idx="0"/>
          <a:fillRef idx="0"/>
          <a:effectRef idx="0"/>
          <a:fontRef idx="minor"/>
        </p:style>
        <p:txBody>
          <a:bodyPr lIns="0" rIns="0" tIns="0" bIns="0" anchor="t">
            <a:spAutoFit/>
          </a:bodyPr>
          <a:p>
            <a:pPr>
              <a:lnSpc>
                <a:spcPts val="3600"/>
              </a:lnSpc>
              <a:tabLst>
                <a:tab algn="l" pos="0"/>
              </a:tabLst>
            </a:pPr>
            <a:r>
              <a:rPr b="0" lang="en-US" sz="4400" strike="noStrike" u="none">
                <a:solidFill>
                  <a:srgbClr val="1f1e1e"/>
                </a:solidFill>
                <a:effectLst/>
                <a:uFillTx/>
                <a:latin typeface="Playfair Display"/>
                <a:ea typeface="Alexandria Semi Bold"/>
              </a:rPr>
              <a:t>Key Growth Drivers </a:t>
            </a:r>
            <a:endParaRPr b="0" lang="en-US" sz="4400" strike="noStrike" u="none">
              <a:solidFill>
                <a:srgbClr val="ffffff"/>
              </a:solidFill>
              <a:effectLst/>
              <a:uFillTx/>
              <a:latin typeface="Arial"/>
            </a:endParaRPr>
          </a:p>
        </p:txBody>
      </p:sp>
      <p:pic>
        <p:nvPicPr>
          <p:cNvPr id="123" name="Image 16" descr="preencoded.png"/>
          <p:cNvPicPr/>
          <p:nvPr/>
        </p:nvPicPr>
        <p:blipFill>
          <a:blip r:embed="rId2"/>
          <a:stretch/>
        </p:blipFill>
        <p:spPr>
          <a:xfrm>
            <a:off x="524160" y="1703520"/>
            <a:ext cx="693000" cy="832320"/>
          </a:xfrm>
          <a:prstGeom prst="rect">
            <a:avLst/>
          </a:prstGeom>
          <a:noFill/>
          <a:ln w="0">
            <a:noFill/>
          </a:ln>
        </p:spPr>
      </p:pic>
      <p:sp>
        <p:nvSpPr>
          <p:cNvPr id="124" name="Text 33"/>
          <p:cNvSpPr/>
          <p:nvPr/>
        </p:nvSpPr>
        <p:spPr>
          <a:xfrm>
            <a:off x="1586880" y="1691280"/>
            <a:ext cx="1830240" cy="22536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2200" strike="noStrike" u="none">
                <a:solidFill>
                  <a:srgbClr val="3b3535"/>
                </a:solidFill>
                <a:effectLst/>
                <a:uFillTx/>
                <a:latin typeface="Playfair Display"/>
                <a:ea typeface="Alexandria Semi Bold"/>
              </a:rPr>
              <a:t>5G Connectivity</a:t>
            </a:r>
            <a:endParaRPr b="0" lang="en-US" sz="2200" strike="noStrike" u="none">
              <a:solidFill>
                <a:srgbClr val="ffffff"/>
              </a:solidFill>
              <a:effectLst/>
              <a:uFillTx/>
              <a:latin typeface="Arial"/>
            </a:endParaRPr>
          </a:p>
        </p:txBody>
      </p:sp>
      <p:sp>
        <p:nvSpPr>
          <p:cNvPr id="125" name="Text 34"/>
          <p:cNvSpPr/>
          <p:nvPr/>
        </p:nvSpPr>
        <p:spPr>
          <a:xfrm>
            <a:off x="1601640" y="1967040"/>
            <a:ext cx="5659920" cy="44424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0" lang="en-US" sz="1400" strike="noStrike" u="none">
                <a:solidFill>
                  <a:srgbClr val="3b3535"/>
                </a:solidFill>
                <a:effectLst/>
                <a:uFillTx/>
                <a:latin typeface="Lato"/>
                <a:ea typeface="Sora Light"/>
              </a:rPr>
              <a:t>High bandwidth and ultra-low latency for real-time data and enhanced communication.</a:t>
            </a:r>
            <a:endParaRPr b="0" lang="en-US" sz="1400" strike="noStrike" u="none">
              <a:solidFill>
                <a:srgbClr val="ffffff"/>
              </a:solidFill>
              <a:effectLst/>
              <a:uFillTx/>
              <a:latin typeface="Arial"/>
            </a:endParaRPr>
          </a:p>
        </p:txBody>
      </p:sp>
      <p:pic>
        <p:nvPicPr>
          <p:cNvPr id="126" name="Image 17" descr="preencoded.png"/>
          <p:cNvPicPr/>
          <p:nvPr/>
        </p:nvPicPr>
        <p:blipFill>
          <a:blip r:embed="rId3"/>
          <a:stretch/>
        </p:blipFill>
        <p:spPr>
          <a:xfrm>
            <a:off x="524160" y="3175200"/>
            <a:ext cx="693000" cy="832320"/>
          </a:xfrm>
          <a:prstGeom prst="rect">
            <a:avLst/>
          </a:prstGeom>
          <a:noFill/>
          <a:ln w="0">
            <a:noFill/>
          </a:ln>
        </p:spPr>
      </p:pic>
      <p:sp>
        <p:nvSpPr>
          <p:cNvPr id="127" name="Text 35"/>
          <p:cNvSpPr/>
          <p:nvPr/>
        </p:nvSpPr>
        <p:spPr>
          <a:xfrm>
            <a:off x="1586880" y="3175200"/>
            <a:ext cx="1830240" cy="22536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2000" strike="noStrike" u="none">
                <a:solidFill>
                  <a:srgbClr val="3b3535"/>
                </a:solidFill>
                <a:effectLst/>
                <a:uFillTx/>
                <a:latin typeface="Playfair Display"/>
                <a:ea typeface="Alexandria Semi Bold"/>
              </a:rPr>
              <a:t>Edge Computing</a:t>
            </a:r>
            <a:endParaRPr b="0" lang="en-US" sz="2000" strike="noStrike" u="none">
              <a:solidFill>
                <a:srgbClr val="ffffff"/>
              </a:solidFill>
              <a:effectLst/>
              <a:uFillTx/>
              <a:latin typeface="Arial"/>
            </a:endParaRPr>
          </a:p>
        </p:txBody>
      </p:sp>
      <p:sp>
        <p:nvSpPr>
          <p:cNvPr id="128" name="Text 36"/>
          <p:cNvSpPr/>
          <p:nvPr/>
        </p:nvSpPr>
        <p:spPr>
          <a:xfrm>
            <a:off x="1600200" y="3440880"/>
            <a:ext cx="5949000" cy="22212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0" lang="en-US" sz="1400" strike="noStrike" u="none">
                <a:solidFill>
                  <a:srgbClr val="3b3535"/>
                </a:solidFill>
                <a:effectLst/>
                <a:uFillTx/>
                <a:latin typeface="Lato"/>
                <a:ea typeface="Sora Light"/>
              </a:rPr>
              <a:t>Local data processing, reducing latency and bandwidth, boosting security.</a:t>
            </a:r>
            <a:endParaRPr b="0" lang="en-US" sz="1400" strike="noStrike" u="none">
              <a:solidFill>
                <a:srgbClr val="ffffff"/>
              </a:solidFill>
              <a:effectLst/>
              <a:uFillTx/>
              <a:latin typeface="Arial"/>
            </a:endParaRPr>
          </a:p>
        </p:txBody>
      </p:sp>
      <p:pic>
        <p:nvPicPr>
          <p:cNvPr id="129" name="Image 18" descr="preencoded.png"/>
          <p:cNvPicPr/>
          <p:nvPr/>
        </p:nvPicPr>
        <p:blipFill>
          <a:blip r:embed="rId4"/>
          <a:stretch/>
        </p:blipFill>
        <p:spPr>
          <a:xfrm>
            <a:off x="524160" y="4576680"/>
            <a:ext cx="693000" cy="832320"/>
          </a:xfrm>
          <a:prstGeom prst="rect">
            <a:avLst/>
          </a:prstGeom>
          <a:noFill/>
          <a:ln w="0">
            <a:noFill/>
          </a:ln>
        </p:spPr>
      </p:pic>
      <p:sp>
        <p:nvSpPr>
          <p:cNvPr id="130" name="Text 37"/>
          <p:cNvSpPr/>
          <p:nvPr/>
        </p:nvSpPr>
        <p:spPr>
          <a:xfrm>
            <a:off x="1586880" y="4576680"/>
            <a:ext cx="1830240" cy="22536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2000" strike="noStrike" u="none">
                <a:solidFill>
                  <a:srgbClr val="3b3535"/>
                </a:solidFill>
                <a:effectLst/>
                <a:uFillTx/>
                <a:latin typeface="Playfair Display"/>
                <a:ea typeface="Alexandria Semi Bold"/>
              </a:rPr>
              <a:t>AI Integration</a:t>
            </a:r>
            <a:endParaRPr b="0" lang="en-US" sz="2000" strike="noStrike" u="none">
              <a:solidFill>
                <a:srgbClr val="ffffff"/>
              </a:solidFill>
              <a:effectLst/>
              <a:uFillTx/>
              <a:latin typeface="Arial"/>
            </a:endParaRPr>
          </a:p>
        </p:txBody>
      </p:sp>
      <p:sp>
        <p:nvSpPr>
          <p:cNvPr id="131" name="Text 38"/>
          <p:cNvSpPr/>
          <p:nvPr/>
        </p:nvSpPr>
        <p:spPr>
          <a:xfrm>
            <a:off x="1600200" y="4811040"/>
            <a:ext cx="5714640" cy="44388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0" lang="en-US" sz="1400" strike="noStrike" u="none">
                <a:solidFill>
                  <a:srgbClr val="3b3535"/>
                </a:solidFill>
                <a:effectLst/>
                <a:uFillTx/>
                <a:latin typeface="Lato"/>
                <a:ea typeface="Sora Light"/>
              </a:rPr>
              <a:t>Intelligent IoT for predictive analytics, automation, and autonomous decisions.</a:t>
            </a:r>
            <a:endParaRPr b="0" lang="en-US" sz="1400" strike="noStrike" u="none">
              <a:solidFill>
                <a:srgbClr val="ffffff"/>
              </a:solidFill>
              <a:effectLst/>
              <a:uFillTx/>
              <a:latin typeface="Arial"/>
            </a:endParaRPr>
          </a:p>
        </p:txBody>
      </p:sp>
      <p:pic>
        <p:nvPicPr>
          <p:cNvPr id="132" name="Image 19" descr="preencoded.png"/>
          <p:cNvPicPr/>
          <p:nvPr/>
        </p:nvPicPr>
        <p:blipFill>
          <a:blip r:embed="rId5"/>
          <a:stretch/>
        </p:blipFill>
        <p:spPr>
          <a:xfrm>
            <a:off x="524160" y="6292800"/>
            <a:ext cx="693000" cy="832320"/>
          </a:xfrm>
          <a:prstGeom prst="rect">
            <a:avLst/>
          </a:prstGeom>
          <a:noFill/>
          <a:ln w="0">
            <a:noFill/>
          </a:ln>
        </p:spPr>
      </p:pic>
      <p:sp>
        <p:nvSpPr>
          <p:cNvPr id="133" name="Text 39"/>
          <p:cNvSpPr/>
          <p:nvPr/>
        </p:nvSpPr>
        <p:spPr>
          <a:xfrm>
            <a:off x="1586880" y="6292800"/>
            <a:ext cx="2264040" cy="22536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2000" strike="noStrike" u="none">
                <a:solidFill>
                  <a:srgbClr val="3b3535"/>
                </a:solidFill>
                <a:effectLst/>
                <a:uFillTx/>
                <a:latin typeface="Playfair Display"/>
                <a:ea typeface="Alexandria Semi Bold"/>
              </a:rPr>
              <a:t>Edge-First Architectures</a:t>
            </a:r>
            <a:endParaRPr b="0" lang="en-US" sz="2000" strike="noStrike" u="none">
              <a:solidFill>
                <a:srgbClr val="ffffff"/>
              </a:solidFill>
              <a:effectLst/>
              <a:uFillTx/>
              <a:latin typeface="Arial"/>
            </a:endParaRPr>
          </a:p>
        </p:txBody>
      </p:sp>
      <p:sp>
        <p:nvSpPr>
          <p:cNvPr id="134" name="Text 40"/>
          <p:cNvSpPr/>
          <p:nvPr/>
        </p:nvSpPr>
        <p:spPr>
          <a:xfrm>
            <a:off x="1613520" y="6593400"/>
            <a:ext cx="5889960" cy="44388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0" lang="en-US" sz="1400" strike="noStrike" u="none">
                <a:solidFill>
                  <a:srgbClr val="3b3535"/>
                </a:solidFill>
                <a:effectLst/>
                <a:uFillTx/>
                <a:latin typeface="Lato"/>
                <a:ea typeface="Sora Light"/>
              </a:rPr>
              <a:t>Prioritizing local processing for optimal performance and cost in distributed IoT.</a:t>
            </a:r>
            <a:endParaRPr b="0" lang="en-US" sz="1400" strike="noStrike" u="none">
              <a:solidFill>
                <a:srgbClr val="ffffff"/>
              </a:solidFill>
              <a:effectLst/>
              <a:uFillTx/>
              <a:latin typeface="Arial"/>
            </a:endParaRPr>
          </a:p>
        </p:txBody>
      </p:sp>
      <p:sp>
        <p:nvSpPr>
          <p:cNvPr id="135" name="Text 41"/>
          <p:cNvSpPr/>
          <p:nvPr/>
        </p:nvSpPr>
        <p:spPr>
          <a:xfrm>
            <a:off x="8367840" y="563760"/>
            <a:ext cx="5438160" cy="361800"/>
          </a:xfrm>
          <a:prstGeom prst="rect">
            <a:avLst/>
          </a:prstGeom>
          <a:noFill/>
          <a:ln w="0">
            <a:noFill/>
          </a:ln>
        </p:spPr>
        <p:style>
          <a:lnRef idx="0"/>
          <a:fillRef idx="0"/>
          <a:effectRef idx="0"/>
          <a:fontRef idx="minor"/>
        </p:style>
        <p:txBody>
          <a:bodyPr lIns="0" rIns="0" tIns="0" bIns="0" anchor="t">
            <a:spAutoFit/>
          </a:bodyPr>
          <a:p>
            <a:pPr>
              <a:lnSpc>
                <a:spcPts val="2849"/>
              </a:lnSpc>
              <a:tabLst>
                <a:tab algn="l" pos="0"/>
              </a:tabLst>
            </a:pPr>
            <a:r>
              <a:rPr b="0" lang="en-US" sz="4400" strike="noStrike" u="none">
                <a:solidFill>
                  <a:srgbClr val="1f1e1e"/>
                </a:solidFill>
                <a:effectLst/>
                <a:uFillTx/>
                <a:latin typeface="Playfair Display"/>
                <a:ea typeface="Alexandria Semi Bold"/>
              </a:rPr>
              <a:t>Market Opportunities</a:t>
            </a:r>
            <a:endParaRPr b="0" lang="en-US" sz="4400" strike="noStrike" u="none">
              <a:solidFill>
                <a:srgbClr val="ffffff"/>
              </a:solidFill>
              <a:effectLst/>
              <a:uFillTx/>
              <a:latin typeface="Arial"/>
            </a:endParaRPr>
          </a:p>
        </p:txBody>
      </p:sp>
      <p:pic>
        <p:nvPicPr>
          <p:cNvPr id="136" name="Image 20" descr="preencoded.png"/>
          <p:cNvPicPr/>
          <p:nvPr/>
        </p:nvPicPr>
        <p:blipFill>
          <a:blip r:embed="rId6"/>
          <a:stretch/>
        </p:blipFill>
        <p:spPr>
          <a:xfrm>
            <a:off x="8383320" y="1611360"/>
            <a:ext cx="1446120" cy="810360"/>
          </a:xfrm>
          <a:prstGeom prst="rect">
            <a:avLst/>
          </a:prstGeom>
          <a:noFill/>
          <a:ln w="0">
            <a:noFill/>
          </a:ln>
        </p:spPr>
      </p:pic>
      <p:sp>
        <p:nvSpPr>
          <p:cNvPr id="137" name="Text 42"/>
          <p:cNvSpPr/>
          <p:nvPr/>
        </p:nvSpPr>
        <p:spPr>
          <a:xfrm>
            <a:off x="10075320" y="1638000"/>
            <a:ext cx="2750400" cy="456840"/>
          </a:xfrm>
          <a:prstGeom prst="rect">
            <a:avLst/>
          </a:prstGeom>
          <a:noFill/>
          <a:ln w="0">
            <a:noFill/>
          </a:ln>
        </p:spPr>
        <p:style>
          <a:lnRef idx="0"/>
          <a:fillRef idx="0"/>
          <a:effectRef idx="0"/>
          <a:fontRef idx="minor"/>
        </p:style>
        <p:txBody>
          <a:bodyPr lIns="0" rIns="0" tIns="0" bIns="0" anchor="t">
            <a:noAutofit/>
          </a:bodyPr>
          <a:p>
            <a:pPr>
              <a:lnSpc>
                <a:spcPts val="1800"/>
              </a:lnSpc>
              <a:tabLst>
                <a:tab algn="l" pos="0"/>
              </a:tabLst>
            </a:pPr>
            <a:r>
              <a:rPr b="0" lang="en-US" sz="2200" strike="noStrike" u="none">
                <a:solidFill>
                  <a:srgbClr val="3b3535"/>
                </a:solidFill>
                <a:effectLst/>
                <a:uFillTx/>
                <a:latin typeface="Playfair Display"/>
                <a:ea typeface="Alexandria Semi Bold"/>
              </a:rPr>
              <a:t>Smart Manufacturing</a:t>
            </a:r>
            <a:endParaRPr b="0" lang="en-US" sz="2200" strike="noStrike" u="none">
              <a:solidFill>
                <a:srgbClr val="ffffff"/>
              </a:solidFill>
              <a:effectLst/>
              <a:uFillTx/>
              <a:latin typeface="Arial"/>
            </a:endParaRPr>
          </a:p>
        </p:txBody>
      </p:sp>
      <p:sp>
        <p:nvSpPr>
          <p:cNvPr id="138" name="Text 43"/>
          <p:cNvSpPr/>
          <p:nvPr/>
        </p:nvSpPr>
        <p:spPr>
          <a:xfrm>
            <a:off x="10075320" y="1913760"/>
            <a:ext cx="3885120" cy="509760"/>
          </a:xfrm>
          <a:prstGeom prst="rect">
            <a:avLst/>
          </a:prstGeom>
          <a:noFill/>
          <a:ln w="0">
            <a:noFill/>
          </a:ln>
        </p:spPr>
        <p:style>
          <a:lnRef idx="0"/>
          <a:fillRef idx="0"/>
          <a:effectRef idx="0"/>
          <a:fontRef idx="minor"/>
        </p:style>
        <p:txBody>
          <a:bodyPr lIns="0" rIns="0" tIns="0" bIns="0" anchor="t">
            <a:noAutofit/>
          </a:bodyPr>
          <a:p>
            <a:pPr>
              <a:lnSpc>
                <a:spcPts val="1749"/>
              </a:lnSpc>
              <a:tabLst>
                <a:tab algn="l" pos="0"/>
              </a:tabLst>
            </a:pPr>
            <a:r>
              <a:rPr b="0" lang="en-US" sz="1400" strike="noStrike" u="none">
                <a:solidFill>
                  <a:srgbClr val="3b3535"/>
                </a:solidFill>
                <a:effectLst/>
                <a:uFillTx/>
                <a:latin typeface="Lato"/>
                <a:ea typeface="Sora Light"/>
              </a:rPr>
              <a:t>Predictive maintenance, automated quality, supply chain optimization.</a:t>
            </a:r>
            <a:endParaRPr b="0" lang="en-US" sz="1400" strike="noStrike" u="none">
              <a:solidFill>
                <a:srgbClr val="ffffff"/>
              </a:solidFill>
              <a:effectLst/>
              <a:uFillTx/>
              <a:latin typeface="Arial"/>
            </a:endParaRPr>
          </a:p>
        </p:txBody>
      </p:sp>
      <p:pic>
        <p:nvPicPr>
          <p:cNvPr id="139" name="Image 21" descr="preencoded.png"/>
          <p:cNvPicPr/>
          <p:nvPr/>
        </p:nvPicPr>
        <p:blipFill>
          <a:blip r:embed="rId7"/>
          <a:stretch/>
        </p:blipFill>
        <p:spPr>
          <a:xfrm>
            <a:off x="8383320" y="3029760"/>
            <a:ext cx="1446120" cy="810360"/>
          </a:xfrm>
          <a:prstGeom prst="rect">
            <a:avLst/>
          </a:prstGeom>
          <a:noFill/>
          <a:ln w="0">
            <a:noFill/>
          </a:ln>
        </p:spPr>
      </p:pic>
      <p:sp>
        <p:nvSpPr>
          <p:cNvPr id="140" name="Text 44"/>
          <p:cNvSpPr/>
          <p:nvPr/>
        </p:nvSpPr>
        <p:spPr>
          <a:xfrm>
            <a:off x="10075320" y="3121920"/>
            <a:ext cx="1830240" cy="22536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0" lang="en-US" sz="2200" strike="noStrike" u="none">
                <a:solidFill>
                  <a:srgbClr val="3b3535"/>
                </a:solidFill>
                <a:effectLst/>
                <a:uFillTx/>
                <a:latin typeface="Playfair Display"/>
                <a:ea typeface="Alexandria Semi Bold"/>
              </a:rPr>
              <a:t>Healthcare</a:t>
            </a:r>
            <a:endParaRPr b="0" lang="en-US" sz="2200" strike="noStrike" u="none">
              <a:solidFill>
                <a:srgbClr val="ffffff"/>
              </a:solidFill>
              <a:effectLst/>
              <a:uFillTx/>
              <a:latin typeface="Arial"/>
            </a:endParaRPr>
          </a:p>
        </p:txBody>
      </p:sp>
      <p:sp>
        <p:nvSpPr>
          <p:cNvPr id="141" name="Text 45"/>
          <p:cNvSpPr/>
          <p:nvPr/>
        </p:nvSpPr>
        <p:spPr>
          <a:xfrm>
            <a:off x="10075320" y="3380040"/>
            <a:ext cx="3885120" cy="664920"/>
          </a:xfrm>
          <a:prstGeom prst="rect">
            <a:avLst/>
          </a:prstGeom>
          <a:noFill/>
          <a:ln w="0">
            <a:noFill/>
          </a:ln>
        </p:spPr>
        <p:style>
          <a:lnRef idx="0"/>
          <a:fillRef idx="0"/>
          <a:effectRef idx="0"/>
          <a:fontRef idx="minor"/>
        </p:style>
        <p:txBody>
          <a:bodyPr lIns="0" rIns="0" tIns="0" bIns="0" anchor="t">
            <a:noAutofit/>
          </a:bodyPr>
          <a:p>
            <a:pPr>
              <a:lnSpc>
                <a:spcPts val="1749"/>
              </a:lnSpc>
              <a:tabLst>
                <a:tab algn="l" pos="0"/>
              </a:tabLst>
            </a:pPr>
            <a:r>
              <a:rPr b="0" lang="en-US" sz="1400" strike="noStrike" u="none">
                <a:solidFill>
                  <a:srgbClr val="3b3535"/>
                </a:solidFill>
                <a:effectLst/>
                <a:uFillTx/>
                <a:latin typeface="Lato"/>
                <a:ea typeface="Sora Light"/>
              </a:rPr>
              <a:t>Remote monitoring, smart hospitals, wearable trackers.</a:t>
            </a:r>
            <a:endParaRPr b="0" lang="en-US" sz="1400" strike="noStrike" u="none">
              <a:solidFill>
                <a:srgbClr val="ffffff"/>
              </a:solidFill>
              <a:effectLst/>
              <a:uFillTx/>
              <a:latin typeface="Arial"/>
            </a:endParaRPr>
          </a:p>
        </p:txBody>
      </p:sp>
      <p:pic>
        <p:nvPicPr>
          <p:cNvPr id="142" name="Image 22" descr="preencoded.png"/>
          <p:cNvPicPr/>
          <p:nvPr/>
        </p:nvPicPr>
        <p:blipFill>
          <a:blip r:embed="rId8"/>
          <a:stretch/>
        </p:blipFill>
        <p:spPr>
          <a:xfrm>
            <a:off x="8383320" y="4613400"/>
            <a:ext cx="1446120" cy="810360"/>
          </a:xfrm>
          <a:prstGeom prst="rect">
            <a:avLst/>
          </a:prstGeom>
          <a:noFill/>
          <a:ln w="0">
            <a:noFill/>
          </a:ln>
        </p:spPr>
      </p:pic>
      <p:sp>
        <p:nvSpPr>
          <p:cNvPr id="143" name="Text 46"/>
          <p:cNvSpPr/>
          <p:nvPr/>
        </p:nvSpPr>
        <p:spPr>
          <a:xfrm>
            <a:off x="10075320" y="4656600"/>
            <a:ext cx="1830240" cy="22536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0" lang="en-US" sz="2200" strike="noStrike" u="none">
                <a:solidFill>
                  <a:srgbClr val="3b3535"/>
                </a:solidFill>
                <a:effectLst/>
                <a:uFillTx/>
                <a:latin typeface="Playfair Display"/>
                <a:ea typeface="Alexandria Semi Bold"/>
              </a:rPr>
              <a:t>Smart Cities</a:t>
            </a:r>
            <a:endParaRPr b="0" lang="en-US" sz="2200" strike="noStrike" u="none">
              <a:solidFill>
                <a:srgbClr val="ffffff"/>
              </a:solidFill>
              <a:effectLst/>
              <a:uFillTx/>
              <a:latin typeface="Arial"/>
            </a:endParaRPr>
          </a:p>
        </p:txBody>
      </p:sp>
      <p:sp>
        <p:nvSpPr>
          <p:cNvPr id="144" name="Text 47"/>
          <p:cNvSpPr/>
          <p:nvPr/>
        </p:nvSpPr>
        <p:spPr>
          <a:xfrm>
            <a:off x="10075320" y="4939560"/>
            <a:ext cx="3885120" cy="664920"/>
          </a:xfrm>
          <a:prstGeom prst="rect">
            <a:avLst/>
          </a:prstGeom>
          <a:noFill/>
          <a:ln w="0">
            <a:noFill/>
          </a:ln>
        </p:spPr>
        <p:style>
          <a:lnRef idx="0"/>
          <a:fillRef idx="0"/>
          <a:effectRef idx="0"/>
          <a:fontRef idx="minor"/>
        </p:style>
        <p:txBody>
          <a:bodyPr lIns="0" rIns="0" tIns="0" bIns="0" anchor="t">
            <a:noAutofit/>
          </a:bodyPr>
          <a:p>
            <a:pPr>
              <a:lnSpc>
                <a:spcPts val="1749"/>
              </a:lnSpc>
              <a:tabLst>
                <a:tab algn="l" pos="0"/>
              </a:tabLst>
            </a:pPr>
            <a:r>
              <a:rPr b="0" lang="en-US" sz="1400" strike="noStrike" u="none">
                <a:solidFill>
                  <a:srgbClr val="3b3535"/>
                </a:solidFill>
                <a:effectLst/>
                <a:uFillTx/>
                <a:latin typeface="Lato"/>
                <a:ea typeface="Sora Light"/>
              </a:rPr>
              <a:t>Intelligent traffic, public safety, environmental monitoring.</a:t>
            </a:r>
            <a:endParaRPr b="0" lang="en-US" sz="1400" strike="noStrike" u="none">
              <a:solidFill>
                <a:srgbClr val="ffffff"/>
              </a:solidFill>
              <a:effectLst/>
              <a:uFillTx/>
              <a:latin typeface="Arial"/>
            </a:endParaRPr>
          </a:p>
        </p:txBody>
      </p:sp>
      <p:pic>
        <p:nvPicPr>
          <p:cNvPr id="145" name="Image 24" descr="preencoded.png"/>
          <p:cNvPicPr/>
          <p:nvPr/>
        </p:nvPicPr>
        <p:blipFill>
          <a:blip r:embed="rId9"/>
          <a:stretch/>
        </p:blipFill>
        <p:spPr>
          <a:xfrm>
            <a:off x="8383320" y="6319440"/>
            <a:ext cx="1446120" cy="810360"/>
          </a:xfrm>
          <a:prstGeom prst="rect">
            <a:avLst/>
          </a:prstGeom>
          <a:noFill/>
          <a:ln w="0">
            <a:noFill/>
          </a:ln>
        </p:spPr>
      </p:pic>
      <p:sp>
        <p:nvSpPr>
          <p:cNvPr id="146" name="Text 50"/>
          <p:cNvSpPr/>
          <p:nvPr/>
        </p:nvSpPr>
        <p:spPr>
          <a:xfrm>
            <a:off x="10075320" y="6372720"/>
            <a:ext cx="1830240" cy="22536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0" lang="en-US" sz="2200" strike="noStrike" u="none">
                <a:solidFill>
                  <a:srgbClr val="3b3535"/>
                </a:solidFill>
                <a:effectLst/>
                <a:uFillTx/>
                <a:latin typeface="Playfair Display"/>
                <a:ea typeface="Alexandria Semi Bold"/>
              </a:rPr>
              <a:t>Retail</a:t>
            </a:r>
            <a:endParaRPr b="0" lang="en-US" sz="2200" strike="noStrike" u="none">
              <a:solidFill>
                <a:srgbClr val="ffffff"/>
              </a:solidFill>
              <a:effectLst/>
              <a:uFillTx/>
              <a:latin typeface="Arial"/>
            </a:endParaRPr>
          </a:p>
        </p:txBody>
      </p:sp>
      <p:sp>
        <p:nvSpPr>
          <p:cNvPr id="147" name="Text 51"/>
          <p:cNvSpPr/>
          <p:nvPr/>
        </p:nvSpPr>
        <p:spPr>
          <a:xfrm>
            <a:off x="10075320" y="6638040"/>
            <a:ext cx="3885120" cy="22212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0" lang="en-US" sz="1400" strike="noStrike" u="none">
                <a:solidFill>
                  <a:srgbClr val="3b3535"/>
                </a:solidFill>
                <a:effectLst/>
                <a:uFillTx/>
                <a:latin typeface="Lato"/>
                <a:ea typeface="Sora Light"/>
              </a:rPr>
              <a:t>Inventory, personalized shopping, smart stores.</a:t>
            </a:r>
            <a:endParaRPr b="0" lang="en-US" sz="1400" strike="noStrike" u="none">
              <a:solidFill>
                <a:srgbClr val="ffffff"/>
              </a:solidFill>
              <a:effectLst/>
              <a:uFillTx/>
              <a:latin typeface="Arial"/>
            </a:endParaRPr>
          </a:p>
        </p:txBody>
      </p:sp>
      <p:sp>
        <p:nvSpPr>
          <p:cNvPr id="148" name=""/>
          <p:cNvSpPr/>
          <p:nvPr/>
        </p:nvSpPr>
        <p:spPr>
          <a:xfrm>
            <a:off x="7772400" y="819720"/>
            <a:ext cx="360" cy="6495480"/>
          </a:xfrm>
          <a:prstGeom prst="line">
            <a:avLst/>
          </a:prstGeom>
          <a:ln w="73080">
            <a:solidFill>
              <a:srgbClr val="3465a4"/>
            </a:solidFill>
            <a:round/>
          </a:ln>
        </p:spPr>
        <p:style>
          <a:lnRef idx="0"/>
          <a:fillRef idx="0"/>
          <a:effectRef idx="0"/>
          <a:fontRef idx="minor"/>
        </p:style>
        <p:txBody>
          <a:bodyPr lIns="126360" rIns="126360" tIns="81360" bIns="81360" anchor="ctr">
            <a:noAutofit/>
          </a:bodyPr>
          <a:p>
            <a:endParaRPr b="0" lang="en-US" sz="1800" strike="noStrike" u="none">
              <a:solidFill>
                <a:srgbClr val="ffffff"/>
              </a:solidFill>
              <a:effectLst/>
              <a:uFillTx/>
              <a:latin typeface="Playfair Display"/>
              <a:ea typeface="DejaVu San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Image 0" descr="preencoded.png"/>
          <p:cNvPicPr/>
          <p:nvPr/>
        </p:nvPicPr>
        <p:blipFill>
          <a:blip r:embed="rId1"/>
          <a:stretch/>
        </p:blipFill>
        <p:spPr>
          <a:xfrm>
            <a:off x="0" y="0"/>
            <a:ext cx="14626440" cy="8225640"/>
          </a:xfrm>
          <a:prstGeom prst="rect">
            <a:avLst/>
          </a:prstGeom>
          <a:noFill/>
          <a:ln w="0">
            <a:noFill/>
          </a:ln>
        </p:spPr>
      </p:pic>
      <p:sp>
        <p:nvSpPr>
          <p:cNvPr id="150" name="Shape 0"/>
          <p:cNvSpPr/>
          <p:nvPr/>
        </p:nvSpPr>
        <p:spPr>
          <a:xfrm>
            <a:off x="0" y="0"/>
            <a:ext cx="14626440" cy="8225640"/>
          </a:xfrm>
          <a:prstGeom prst="rect">
            <a:avLst/>
          </a:prstGeom>
          <a:solidFill>
            <a:srgbClr val="fffafa">
              <a:alpha val="8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51" name="Text 1"/>
          <p:cNvSpPr/>
          <p:nvPr/>
        </p:nvSpPr>
        <p:spPr>
          <a:xfrm>
            <a:off x="771480" y="588600"/>
            <a:ext cx="13172760" cy="566280"/>
          </a:xfrm>
          <a:prstGeom prst="rect">
            <a:avLst/>
          </a:prstGeom>
          <a:noFill/>
          <a:ln w="0">
            <a:noFill/>
          </a:ln>
        </p:spPr>
        <p:style>
          <a:lnRef idx="0"/>
          <a:fillRef idx="0"/>
          <a:effectRef idx="0"/>
          <a:fontRef idx="minor"/>
        </p:style>
        <p:txBody>
          <a:bodyPr wrap="none" lIns="0" rIns="0" tIns="0" bIns="0" anchor="t">
            <a:noAutofit/>
          </a:bodyPr>
          <a:p>
            <a:pPr>
              <a:lnSpc>
                <a:spcPts val="4450"/>
              </a:lnSpc>
              <a:tabLst>
                <a:tab algn="l" pos="0"/>
              </a:tabLst>
            </a:pPr>
            <a:r>
              <a:rPr b="0" lang="en-US" sz="4400" strike="noStrike" u="none">
                <a:solidFill>
                  <a:srgbClr val="1f1e1e"/>
                </a:solidFill>
                <a:effectLst/>
                <a:uFillTx/>
                <a:latin typeface="Playfair Display"/>
                <a:ea typeface="Alexandria Semi Bold"/>
              </a:rPr>
              <a:t>The Problem — IoT Deployment Pain</a:t>
            </a:r>
            <a:endParaRPr b="0" lang="en-US" sz="4400" strike="noStrike" u="none">
              <a:solidFill>
                <a:srgbClr val="ffffff"/>
              </a:solidFill>
              <a:effectLst/>
              <a:uFillTx/>
              <a:latin typeface="Arial"/>
            </a:endParaRPr>
          </a:p>
        </p:txBody>
      </p:sp>
      <p:sp>
        <p:nvSpPr>
          <p:cNvPr id="152" name="Text 2"/>
          <p:cNvSpPr/>
          <p:nvPr/>
        </p:nvSpPr>
        <p:spPr>
          <a:xfrm>
            <a:off x="758160" y="1338480"/>
            <a:ext cx="13109760" cy="1049760"/>
          </a:xfrm>
          <a:prstGeom prst="rect">
            <a:avLst/>
          </a:prstGeom>
          <a:noFill/>
          <a:ln w="0">
            <a:noFill/>
          </a:ln>
        </p:spPr>
        <p:style>
          <a:lnRef idx="0"/>
          <a:fillRef idx="0"/>
          <a:effectRef idx="0"/>
          <a:fontRef idx="minor"/>
        </p:style>
        <p:txBody>
          <a:bodyPr lIns="0" rIns="0" tIns="0" bIns="0" anchor="t">
            <a:spAutoFit/>
          </a:bodyPr>
          <a:p>
            <a:pPr>
              <a:lnSpc>
                <a:spcPct val="115000"/>
              </a:lnSpc>
              <a:tabLst>
                <a:tab algn="l" pos="0"/>
              </a:tabLst>
            </a:pPr>
            <a:r>
              <a:rPr b="0" lang="en-US" sz="2000" strike="noStrike" u="none">
                <a:solidFill>
                  <a:srgbClr val="3b3535"/>
                </a:solidFill>
                <a:effectLst/>
                <a:uFillTx/>
                <a:latin typeface="Lato"/>
                <a:ea typeface="Sora Light"/>
              </a:rPr>
              <a:t>Enterprise IoT deployments face critical challenges that limit scalability, increase costs, and create operational complexity. Current solutions force organizations into cloud dependency, expensive bandwidth consumption, and fragmented security models.</a:t>
            </a:r>
            <a:endParaRPr b="0" lang="en-US" sz="2000" strike="noStrike" u="none">
              <a:solidFill>
                <a:srgbClr val="ffffff"/>
              </a:solidFill>
              <a:effectLst/>
              <a:uFillTx/>
              <a:latin typeface="Arial"/>
            </a:endParaRPr>
          </a:p>
        </p:txBody>
      </p:sp>
      <p:sp>
        <p:nvSpPr>
          <p:cNvPr id="153" name="Shape 3"/>
          <p:cNvSpPr/>
          <p:nvPr/>
        </p:nvSpPr>
        <p:spPr>
          <a:xfrm>
            <a:off x="758160" y="2727360"/>
            <a:ext cx="6466320" cy="133200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54" name="Shape 4"/>
          <p:cNvSpPr/>
          <p:nvPr/>
        </p:nvSpPr>
        <p:spPr>
          <a:xfrm>
            <a:off x="735480" y="2727360"/>
            <a:ext cx="87480" cy="133200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55" name="Text 5"/>
          <p:cNvSpPr/>
          <p:nvPr/>
        </p:nvSpPr>
        <p:spPr>
          <a:xfrm>
            <a:off x="1023120" y="2923560"/>
            <a:ext cx="2276640" cy="28116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Data Chaos</a:t>
            </a:r>
            <a:endParaRPr b="0" lang="en-US" sz="2000" strike="noStrike" u="none">
              <a:solidFill>
                <a:srgbClr val="ffffff"/>
              </a:solidFill>
              <a:effectLst/>
              <a:uFillTx/>
              <a:latin typeface="Arial"/>
            </a:endParaRPr>
          </a:p>
        </p:txBody>
      </p:sp>
      <p:sp>
        <p:nvSpPr>
          <p:cNvPr id="156" name="Text 6"/>
          <p:cNvSpPr/>
          <p:nvPr/>
        </p:nvSpPr>
        <p:spPr>
          <a:xfrm>
            <a:off x="1023120" y="3312720"/>
            <a:ext cx="6005520" cy="55080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Data management chaos and siloed telemetry create integration nightmares across device fleets</a:t>
            </a:r>
            <a:endParaRPr b="0" lang="en-US" sz="1600" strike="noStrike" u="none">
              <a:solidFill>
                <a:srgbClr val="ffffff"/>
              </a:solidFill>
              <a:effectLst/>
              <a:uFillTx/>
              <a:latin typeface="Arial"/>
            </a:endParaRPr>
          </a:p>
        </p:txBody>
      </p:sp>
      <p:sp>
        <p:nvSpPr>
          <p:cNvPr id="157" name="Shape 7"/>
          <p:cNvSpPr/>
          <p:nvPr/>
        </p:nvSpPr>
        <p:spPr>
          <a:xfrm>
            <a:off x="7401600" y="2727360"/>
            <a:ext cx="6466320" cy="133200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58" name="Shape 8"/>
          <p:cNvSpPr/>
          <p:nvPr/>
        </p:nvSpPr>
        <p:spPr>
          <a:xfrm>
            <a:off x="7378920" y="2727360"/>
            <a:ext cx="87480" cy="133200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59" name="Text 9"/>
          <p:cNvSpPr/>
          <p:nvPr/>
        </p:nvSpPr>
        <p:spPr>
          <a:xfrm>
            <a:off x="7666560" y="2923560"/>
            <a:ext cx="2514240" cy="28116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Network Dependency</a:t>
            </a:r>
            <a:endParaRPr b="0" lang="en-US" sz="2000" strike="noStrike" u="none">
              <a:solidFill>
                <a:srgbClr val="ffffff"/>
              </a:solidFill>
              <a:effectLst/>
              <a:uFillTx/>
              <a:latin typeface="Arial"/>
            </a:endParaRPr>
          </a:p>
        </p:txBody>
      </p:sp>
      <p:sp>
        <p:nvSpPr>
          <p:cNvPr id="160" name="Text 10"/>
          <p:cNvSpPr/>
          <p:nvPr/>
        </p:nvSpPr>
        <p:spPr>
          <a:xfrm>
            <a:off x="7666560" y="3312720"/>
            <a:ext cx="6005520" cy="55080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Connectivity dependence on cloud/wide-area networks creates single points of failure</a:t>
            </a:r>
            <a:endParaRPr b="0" lang="en-US" sz="1600" strike="noStrike" u="none">
              <a:solidFill>
                <a:srgbClr val="ffffff"/>
              </a:solidFill>
              <a:effectLst/>
              <a:uFillTx/>
              <a:latin typeface="Arial"/>
            </a:endParaRPr>
          </a:p>
        </p:txBody>
      </p:sp>
      <p:sp>
        <p:nvSpPr>
          <p:cNvPr id="161" name="Shape 11"/>
          <p:cNvSpPr/>
          <p:nvPr/>
        </p:nvSpPr>
        <p:spPr>
          <a:xfrm>
            <a:off x="758160" y="4236480"/>
            <a:ext cx="6466320" cy="133200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62" name="Shape 12"/>
          <p:cNvSpPr/>
          <p:nvPr/>
        </p:nvSpPr>
        <p:spPr>
          <a:xfrm>
            <a:off x="735480" y="4236480"/>
            <a:ext cx="87480" cy="133200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63" name="Text 13"/>
          <p:cNvSpPr/>
          <p:nvPr/>
        </p:nvSpPr>
        <p:spPr>
          <a:xfrm>
            <a:off x="1023120" y="4432680"/>
            <a:ext cx="2276640" cy="28116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High Cost</a:t>
            </a:r>
            <a:endParaRPr b="0" lang="en-US" sz="2000" strike="noStrike" u="none">
              <a:solidFill>
                <a:srgbClr val="ffffff"/>
              </a:solidFill>
              <a:effectLst/>
              <a:uFillTx/>
              <a:latin typeface="Arial"/>
            </a:endParaRPr>
          </a:p>
        </p:txBody>
      </p:sp>
      <p:sp>
        <p:nvSpPr>
          <p:cNvPr id="164" name="Text 14"/>
          <p:cNvSpPr/>
          <p:nvPr/>
        </p:nvSpPr>
        <p:spPr>
          <a:xfrm>
            <a:off x="1023120" y="4821840"/>
            <a:ext cx="6005520" cy="55080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High bandwidth and cloud bills drain operational budgets with every data transmission</a:t>
            </a:r>
            <a:endParaRPr b="0" lang="en-US" sz="1600" strike="noStrike" u="none">
              <a:solidFill>
                <a:srgbClr val="ffffff"/>
              </a:solidFill>
              <a:effectLst/>
              <a:uFillTx/>
              <a:latin typeface="Arial"/>
            </a:endParaRPr>
          </a:p>
        </p:txBody>
      </p:sp>
      <p:sp>
        <p:nvSpPr>
          <p:cNvPr id="165" name="Shape 15"/>
          <p:cNvSpPr/>
          <p:nvPr/>
        </p:nvSpPr>
        <p:spPr>
          <a:xfrm>
            <a:off x="7401600" y="4236480"/>
            <a:ext cx="6466320" cy="133200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66" name="Shape 16"/>
          <p:cNvSpPr/>
          <p:nvPr/>
        </p:nvSpPr>
        <p:spPr>
          <a:xfrm>
            <a:off x="7378920" y="4236480"/>
            <a:ext cx="87480" cy="133200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67" name="Text 17"/>
          <p:cNvSpPr/>
          <p:nvPr/>
        </p:nvSpPr>
        <p:spPr>
          <a:xfrm>
            <a:off x="7666560" y="4432680"/>
            <a:ext cx="2276640" cy="28116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Security Risk</a:t>
            </a:r>
            <a:endParaRPr b="0" lang="en-US" sz="2000" strike="noStrike" u="none">
              <a:solidFill>
                <a:srgbClr val="ffffff"/>
              </a:solidFill>
              <a:effectLst/>
              <a:uFillTx/>
              <a:latin typeface="Arial"/>
            </a:endParaRPr>
          </a:p>
        </p:txBody>
      </p:sp>
      <p:sp>
        <p:nvSpPr>
          <p:cNvPr id="168" name="Text 18"/>
          <p:cNvSpPr/>
          <p:nvPr/>
        </p:nvSpPr>
        <p:spPr>
          <a:xfrm>
            <a:off x="7666560" y="4821840"/>
            <a:ext cx="6005520" cy="55080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Security vulnerabilities across device fleets expose critical infrastructure to threats</a:t>
            </a:r>
            <a:endParaRPr b="0" lang="en-US" sz="1600" strike="noStrike" u="none">
              <a:solidFill>
                <a:srgbClr val="ffffff"/>
              </a:solidFill>
              <a:effectLst/>
              <a:uFillTx/>
              <a:latin typeface="Arial"/>
            </a:endParaRPr>
          </a:p>
        </p:txBody>
      </p:sp>
      <p:sp>
        <p:nvSpPr>
          <p:cNvPr id="169" name="Shape 19"/>
          <p:cNvSpPr/>
          <p:nvPr/>
        </p:nvSpPr>
        <p:spPr>
          <a:xfrm>
            <a:off x="758160" y="5745600"/>
            <a:ext cx="6466320" cy="133200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70" name="Shape 20"/>
          <p:cNvSpPr/>
          <p:nvPr/>
        </p:nvSpPr>
        <p:spPr>
          <a:xfrm>
            <a:off x="735480" y="5745600"/>
            <a:ext cx="87480" cy="133200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71" name="Text 21"/>
          <p:cNvSpPr/>
          <p:nvPr/>
        </p:nvSpPr>
        <p:spPr>
          <a:xfrm>
            <a:off x="1023120" y="5941800"/>
            <a:ext cx="2276640" cy="28116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Time &amp; Complexity</a:t>
            </a:r>
            <a:endParaRPr b="0" lang="en-US" sz="2000" strike="noStrike" u="none">
              <a:solidFill>
                <a:srgbClr val="ffffff"/>
              </a:solidFill>
              <a:effectLst/>
              <a:uFillTx/>
              <a:latin typeface="Arial"/>
            </a:endParaRPr>
          </a:p>
        </p:txBody>
      </p:sp>
      <p:sp>
        <p:nvSpPr>
          <p:cNvPr id="172" name="Text 22"/>
          <p:cNvSpPr/>
          <p:nvPr/>
        </p:nvSpPr>
        <p:spPr>
          <a:xfrm>
            <a:off x="1023120" y="6330960"/>
            <a:ext cx="6005520" cy="55080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Slow, complex implementations with limited scalability delay time-to-value</a:t>
            </a:r>
            <a:endParaRPr b="0" lang="en-US" sz="1600" strike="noStrike" u="none">
              <a:solidFill>
                <a:srgbClr val="ffffff"/>
              </a:solidFill>
              <a:effectLst/>
              <a:uFillTx/>
              <a:latin typeface="Arial"/>
            </a:endParaRPr>
          </a:p>
        </p:txBody>
      </p:sp>
      <p:sp>
        <p:nvSpPr>
          <p:cNvPr id="173" name="Shape 23"/>
          <p:cNvSpPr/>
          <p:nvPr/>
        </p:nvSpPr>
        <p:spPr>
          <a:xfrm>
            <a:off x="7401600" y="5745600"/>
            <a:ext cx="6466320" cy="1332000"/>
          </a:xfrm>
          <a:prstGeom prst="roundRect">
            <a:avLst>
              <a:gd name="adj" fmla="val 8214"/>
            </a:avLst>
          </a:prstGeom>
          <a:solidFill>
            <a:srgbClr val="fffafa"/>
          </a:solidFill>
          <a:ln w="23040">
            <a:solidFill>
              <a:srgbClr val="1a2d7a"/>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sp>
        <p:nvSpPr>
          <p:cNvPr id="174" name="Shape 24"/>
          <p:cNvSpPr/>
          <p:nvPr/>
        </p:nvSpPr>
        <p:spPr>
          <a:xfrm>
            <a:off x="7378920" y="5745600"/>
            <a:ext cx="87480" cy="1332000"/>
          </a:xfrm>
          <a:prstGeom prst="roundRect">
            <a:avLst>
              <a:gd name="adj" fmla="val 79613"/>
            </a:avLst>
          </a:prstGeom>
          <a:solidFill>
            <a:srgbClr val="1a2d7a"/>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sp>
        <p:nvSpPr>
          <p:cNvPr id="175" name="Text 25"/>
          <p:cNvSpPr/>
          <p:nvPr/>
        </p:nvSpPr>
        <p:spPr>
          <a:xfrm>
            <a:off x="7666560" y="5941800"/>
            <a:ext cx="2276640" cy="281160"/>
          </a:xfrm>
          <a:prstGeom prst="rect">
            <a:avLst/>
          </a:prstGeom>
          <a:noFill/>
          <a:ln w="0">
            <a:noFill/>
          </a:ln>
        </p:spPr>
        <p:style>
          <a:lnRef idx="0"/>
          <a:fillRef idx="0"/>
          <a:effectRef idx="0"/>
          <a:fontRef idx="minor"/>
        </p:style>
        <p:txBody>
          <a:bodyPr wrap="none" lIns="0" rIns="0" tIns="0" bIns="0" anchor="t">
            <a:noAutofit/>
          </a:bodyPr>
          <a:p>
            <a:pPr>
              <a:lnSpc>
                <a:spcPts val="2200"/>
              </a:lnSpc>
              <a:tabLst>
                <a:tab algn="l" pos="0"/>
              </a:tabLst>
            </a:pPr>
            <a:r>
              <a:rPr b="1" lang="en-US" sz="2000" strike="noStrike" u="none">
                <a:solidFill>
                  <a:srgbClr val="3b3535"/>
                </a:solidFill>
                <a:effectLst/>
                <a:uFillTx/>
                <a:latin typeface="Playfair Display"/>
                <a:ea typeface="Alexandria Semi Bold"/>
              </a:rPr>
              <a:t>Vendor Lock-in</a:t>
            </a:r>
            <a:endParaRPr b="0" lang="en-US" sz="2000" strike="noStrike" u="none">
              <a:solidFill>
                <a:srgbClr val="ffffff"/>
              </a:solidFill>
              <a:effectLst/>
              <a:uFillTx/>
              <a:latin typeface="Arial"/>
            </a:endParaRPr>
          </a:p>
        </p:txBody>
      </p:sp>
      <p:sp>
        <p:nvSpPr>
          <p:cNvPr id="176" name="Text 26"/>
          <p:cNvSpPr/>
          <p:nvPr/>
        </p:nvSpPr>
        <p:spPr>
          <a:xfrm>
            <a:off x="7666560" y="6330960"/>
            <a:ext cx="6005520" cy="550800"/>
          </a:xfrm>
          <a:prstGeom prst="rect">
            <a:avLst/>
          </a:prstGeom>
          <a:noFill/>
          <a:ln w="0">
            <a:noFill/>
          </a:ln>
        </p:spPr>
        <p:style>
          <a:lnRef idx="0"/>
          <a:fillRef idx="0"/>
          <a:effectRef idx="0"/>
          <a:fontRef idx="minor"/>
        </p:style>
        <p:txBody>
          <a:bodyPr lIns="0" rIns="0" tIns="0" bIns="0" anchor="t">
            <a:noAutofit/>
          </a:bodyPr>
          <a:p>
            <a:pPr>
              <a:lnSpc>
                <a:spcPts val="2149"/>
              </a:lnSpc>
              <a:tabLst>
                <a:tab algn="l" pos="0"/>
              </a:tabLst>
            </a:pPr>
            <a:r>
              <a:rPr b="0" lang="en-US" sz="1600" strike="noStrike" u="none">
                <a:solidFill>
                  <a:srgbClr val="3b3535"/>
                </a:solidFill>
                <a:effectLst/>
                <a:uFillTx/>
                <a:latin typeface="Lato"/>
                <a:ea typeface="Sora Light"/>
              </a:rPr>
              <a:t>Vendor lock-in and lack of interoperability trap organizations in proprietary ecosystems</a:t>
            </a:r>
            <a:endParaRPr b="0" lang="en-U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Image 0" descr="preencoded.png"/>
          <p:cNvPicPr/>
          <p:nvPr/>
        </p:nvPicPr>
        <p:blipFill>
          <a:blip r:embed="rId1"/>
          <a:stretch/>
        </p:blipFill>
        <p:spPr>
          <a:xfrm>
            <a:off x="7315200" y="0"/>
            <a:ext cx="7311240" cy="8225640"/>
          </a:xfrm>
          <a:prstGeom prst="rect">
            <a:avLst/>
          </a:prstGeom>
          <a:noFill/>
          <a:ln w="0">
            <a:noFill/>
          </a:ln>
        </p:spPr>
      </p:pic>
      <p:pic>
        <p:nvPicPr>
          <p:cNvPr id="178" name="Image 1" descr="preencoded.png"/>
          <p:cNvPicPr/>
          <p:nvPr/>
        </p:nvPicPr>
        <p:blipFill>
          <a:blip r:embed="rId2"/>
          <a:stretch/>
        </p:blipFill>
        <p:spPr>
          <a:xfrm>
            <a:off x="7485840" y="1038240"/>
            <a:ext cx="6969600" cy="6149520"/>
          </a:xfrm>
          <a:prstGeom prst="rect">
            <a:avLst/>
          </a:prstGeom>
          <a:noFill/>
          <a:ln w="0">
            <a:noFill/>
          </a:ln>
        </p:spPr>
      </p:pic>
      <p:sp>
        <p:nvSpPr>
          <p:cNvPr id="179" name="Text 0"/>
          <p:cNvSpPr/>
          <p:nvPr/>
        </p:nvSpPr>
        <p:spPr>
          <a:xfrm>
            <a:off x="735120" y="391680"/>
            <a:ext cx="13430880" cy="621000"/>
          </a:xfrm>
          <a:prstGeom prst="rect">
            <a:avLst/>
          </a:prstGeom>
          <a:noFill/>
          <a:ln w="0">
            <a:noFill/>
          </a:ln>
        </p:spPr>
        <p:style>
          <a:lnRef idx="0"/>
          <a:fillRef idx="0"/>
          <a:effectRef idx="0"/>
          <a:fontRef idx="minor"/>
        </p:style>
        <p:txBody>
          <a:bodyPr lIns="0" rIns="0" tIns="0" bIns="0" anchor="t">
            <a:noAutofit/>
          </a:bodyPr>
          <a:p>
            <a:pPr>
              <a:lnSpc>
                <a:spcPts val="3501"/>
              </a:lnSpc>
              <a:tabLst>
                <a:tab algn="l" pos="0"/>
              </a:tabLst>
            </a:pPr>
            <a:r>
              <a:rPr b="0" lang="en-US" sz="4400" strike="noStrike" u="none">
                <a:solidFill>
                  <a:srgbClr val="1f1e1e"/>
                </a:solidFill>
                <a:effectLst/>
                <a:uFillTx/>
                <a:latin typeface="Playfair Display"/>
                <a:ea typeface="Alexandria Semi Bold"/>
              </a:rPr>
              <a:t>Qutrit Solution &amp; Key Innovation</a:t>
            </a:r>
            <a:endParaRPr b="0" lang="en-US" sz="4400" strike="noStrike" u="none">
              <a:solidFill>
                <a:srgbClr val="ffffff"/>
              </a:solidFill>
              <a:effectLst/>
              <a:uFillTx/>
              <a:latin typeface="Arial"/>
            </a:endParaRPr>
          </a:p>
        </p:txBody>
      </p:sp>
      <p:sp>
        <p:nvSpPr>
          <p:cNvPr id="180" name="Text 1"/>
          <p:cNvSpPr/>
          <p:nvPr/>
        </p:nvSpPr>
        <p:spPr>
          <a:xfrm>
            <a:off x="735120" y="1109880"/>
            <a:ext cx="6327360" cy="946080"/>
          </a:xfrm>
          <a:prstGeom prst="rect">
            <a:avLst/>
          </a:prstGeom>
          <a:noFill/>
          <a:ln w="0">
            <a:noFill/>
          </a:ln>
        </p:spPr>
        <p:style>
          <a:lnRef idx="0"/>
          <a:fillRef idx="0"/>
          <a:effectRef idx="0"/>
          <a:fontRef idx="minor"/>
        </p:style>
        <p:txBody>
          <a:bodyPr lIns="0" rIns="0" tIns="0" bIns="0" anchor="t">
            <a:spAutoFit/>
          </a:bodyPr>
          <a:p>
            <a:pPr>
              <a:lnSpc>
                <a:spcPct val="115000"/>
              </a:lnSpc>
              <a:tabLst>
                <a:tab algn="l" pos="0"/>
              </a:tabLst>
            </a:pPr>
            <a:r>
              <a:rPr b="0" lang="en-US" sz="1800" strike="noStrike" u="none">
                <a:solidFill>
                  <a:srgbClr val="3b3535"/>
                </a:solidFill>
                <a:effectLst/>
                <a:uFillTx/>
                <a:latin typeface="Lato"/>
                <a:ea typeface="Sora Light"/>
              </a:rPr>
              <a:t>The Cascade Architecture revolutionizes IoT networking through intelligent hierarchical design and local-first communication. </a:t>
            </a:r>
            <a:endParaRPr b="0" lang="en-US" sz="1800" strike="noStrike" u="none">
              <a:solidFill>
                <a:srgbClr val="ffffff"/>
              </a:solidFill>
              <a:effectLst/>
              <a:uFillTx/>
              <a:latin typeface="Arial"/>
            </a:endParaRPr>
          </a:p>
        </p:txBody>
      </p:sp>
      <p:sp>
        <p:nvSpPr>
          <p:cNvPr id="181" name="Shape 2"/>
          <p:cNvSpPr/>
          <p:nvPr/>
        </p:nvSpPr>
        <p:spPr>
          <a:xfrm>
            <a:off x="615240" y="2415240"/>
            <a:ext cx="676800" cy="610200"/>
          </a:xfrm>
          <a:prstGeom prst="roundRect">
            <a:avLst>
              <a:gd name="adj" fmla="val 360071"/>
            </a:avLst>
          </a:prstGeom>
          <a:solidFill>
            <a:srgbClr val="1a2d7a"/>
          </a:solidFill>
          <a:ln w="7560">
            <a:solidFill>
              <a:srgbClr val="334693"/>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pic>
        <p:nvPicPr>
          <p:cNvPr id="182" name="Image 2" descr="preencoded.png"/>
          <p:cNvPicPr/>
          <p:nvPr/>
        </p:nvPicPr>
        <p:blipFill>
          <a:blip r:embed="rId3">
            <a:extLst>
              <a:ext uri="{96DAC541-7B7A-43D3-8B79-37D633B846F1}">
                <asvg:svgBlip xmlns:asvg="http://schemas.microsoft.com/office/drawing/2016/SVG/main" r:embed="rId4"/>
              </a:ext>
            </a:extLst>
          </a:blip>
          <a:stretch/>
        </p:blipFill>
        <p:spPr>
          <a:xfrm>
            <a:off x="752400" y="2512080"/>
            <a:ext cx="399960" cy="399960"/>
          </a:xfrm>
          <a:prstGeom prst="rect">
            <a:avLst/>
          </a:prstGeom>
          <a:noFill/>
          <a:ln w="0">
            <a:noFill/>
          </a:ln>
        </p:spPr>
      </p:pic>
      <p:sp>
        <p:nvSpPr>
          <p:cNvPr id="183" name="Text 3"/>
          <p:cNvSpPr/>
          <p:nvPr/>
        </p:nvSpPr>
        <p:spPr>
          <a:xfrm>
            <a:off x="1431000" y="2469960"/>
            <a:ext cx="1703880" cy="221760"/>
          </a:xfrm>
          <a:prstGeom prst="rect">
            <a:avLst/>
          </a:prstGeom>
          <a:noFill/>
          <a:ln w="0">
            <a:noFill/>
          </a:ln>
        </p:spPr>
        <p:style>
          <a:lnRef idx="0"/>
          <a:fillRef idx="0"/>
          <a:effectRef idx="0"/>
          <a:fontRef idx="minor"/>
        </p:style>
        <p:txBody>
          <a:bodyPr lIns="0" rIns="0" tIns="0" bIns="0" anchor="t">
            <a:spAutoFit/>
          </a:bodyPr>
          <a:p>
            <a:pPr>
              <a:lnSpc>
                <a:spcPts val="1749"/>
              </a:lnSpc>
              <a:tabLst>
                <a:tab algn="l" pos="0"/>
              </a:tabLst>
            </a:pPr>
            <a:r>
              <a:rPr b="1" lang="en-US" sz="2100" strike="noStrike" u="none">
                <a:solidFill>
                  <a:srgbClr val="3b3535"/>
                </a:solidFill>
                <a:effectLst/>
                <a:uFillTx/>
                <a:latin typeface="Playfair Display"/>
                <a:ea typeface="Alexandria Semi Bold"/>
              </a:rPr>
              <a:t>Server Node</a:t>
            </a:r>
            <a:endParaRPr b="0" lang="en-US" sz="2100" strike="noStrike" u="none">
              <a:solidFill>
                <a:srgbClr val="ffffff"/>
              </a:solidFill>
              <a:effectLst/>
              <a:uFillTx/>
              <a:latin typeface="Arial"/>
            </a:endParaRPr>
          </a:p>
        </p:txBody>
      </p:sp>
      <p:sp>
        <p:nvSpPr>
          <p:cNvPr id="184" name="Text 4"/>
          <p:cNvSpPr/>
          <p:nvPr/>
        </p:nvSpPr>
        <p:spPr>
          <a:xfrm>
            <a:off x="1439640" y="2698560"/>
            <a:ext cx="4777200" cy="43308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600" strike="noStrike" u="none">
                <a:solidFill>
                  <a:srgbClr val="3b3535"/>
                </a:solidFill>
                <a:effectLst/>
                <a:uFillTx/>
                <a:latin typeface="Lato"/>
                <a:ea typeface="Sora Light"/>
              </a:rPr>
              <a:t>Orchestrates analytics, OTA updates, backups &amp; coordination between clusters</a:t>
            </a:r>
            <a:endParaRPr b="0" lang="en-US" sz="1600" strike="noStrike" u="none">
              <a:solidFill>
                <a:srgbClr val="ffffff"/>
              </a:solidFill>
              <a:effectLst/>
              <a:uFillTx/>
              <a:latin typeface="Arial"/>
            </a:endParaRPr>
          </a:p>
        </p:txBody>
      </p:sp>
      <p:sp>
        <p:nvSpPr>
          <p:cNvPr id="185" name="Shape 5"/>
          <p:cNvSpPr/>
          <p:nvPr/>
        </p:nvSpPr>
        <p:spPr>
          <a:xfrm>
            <a:off x="596880" y="3516840"/>
            <a:ext cx="676800" cy="610560"/>
          </a:xfrm>
          <a:prstGeom prst="roundRect">
            <a:avLst>
              <a:gd name="adj" fmla="val 360071"/>
            </a:avLst>
          </a:prstGeom>
          <a:solidFill>
            <a:srgbClr val="1a2d7a"/>
          </a:solidFill>
          <a:ln w="7560">
            <a:solidFill>
              <a:srgbClr val="334693"/>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pic>
        <p:nvPicPr>
          <p:cNvPr id="186" name="Image 3" descr="preencoded.png"/>
          <p:cNvPicPr/>
          <p:nvPr/>
        </p:nvPicPr>
        <p:blipFill>
          <a:blip r:embed="rId5">
            <a:extLst>
              <a:ext uri="{96DAC541-7B7A-43D3-8B79-37D633B846F1}">
                <asvg:svgBlip xmlns:asvg="http://schemas.microsoft.com/office/drawing/2016/SVG/main" r:embed="rId6"/>
              </a:ext>
            </a:extLst>
          </a:blip>
          <a:stretch/>
        </p:blipFill>
        <p:spPr>
          <a:xfrm>
            <a:off x="767880" y="3671280"/>
            <a:ext cx="339120" cy="302400"/>
          </a:xfrm>
          <a:prstGeom prst="rect">
            <a:avLst/>
          </a:prstGeom>
          <a:noFill/>
          <a:ln w="0">
            <a:noFill/>
          </a:ln>
        </p:spPr>
      </p:pic>
      <p:sp>
        <p:nvSpPr>
          <p:cNvPr id="187" name="Text 6"/>
          <p:cNvSpPr/>
          <p:nvPr/>
        </p:nvSpPr>
        <p:spPr>
          <a:xfrm>
            <a:off x="1431000" y="3570840"/>
            <a:ext cx="1792440" cy="22068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1" lang="en-US" sz="2100" strike="noStrike" u="none">
                <a:solidFill>
                  <a:srgbClr val="3b3535"/>
                </a:solidFill>
                <a:effectLst/>
                <a:uFillTx/>
                <a:latin typeface="Playfair Display"/>
                <a:ea typeface="Alexandria Semi Bold"/>
              </a:rPr>
              <a:t>Client </a:t>
            </a:r>
            <a:r>
              <a:rPr b="1" lang="en-US" sz="2100" strike="noStrike" u="none">
                <a:solidFill>
                  <a:srgbClr val="3b3535"/>
                </a:solidFill>
                <a:effectLst/>
                <a:uFillTx/>
                <a:latin typeface="Playfair Display"/>
                <a:ea typeface="DejaVu Sans"/>
              </a:rPr>
              <a:t>Nodes</a:t>
            </a:r>
            <a:endParaRPr b="0" lang="en-US" sz="2100" strike="noStrike" u="none">
              <a:solidFill>
                <a:srgbClr val="ffffff"/>
              </a:solidFill>
              <a:effectLst/>
              <a:uFillTx/>
              <a:latin typeface="Arial"/>
            </a:endParaRPr>
          </a:p>
        </p:txBody>
      </p:sp>
      <p:sp>
        <p:nvSpPr>
          <p:cNvPr id="188" name="Text 7"/>
          <p:cNvSpPr/>
          <p:nvPr/>
        </p:nvSpPr>
        <p:spPr>
          <a:xfrm>
            <a:off x="1439640" y="3746160"/>
            <a:ext cx="4777200" cy="43308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600" strike="noStrike" u="none">
                <a:solidFill>
                  <a:srgbClr val="3b3535"/>
                </a:solidFill>
                <a:effectLst/>
                <a:uFillTx/>
                <a:latin typeface="Lato"/>
                <a:ea typeface="Sora Light"/>
              </a:rPr>
              <a:t>Sensors/actuators with pub/sub capability; operate even with intermittent internet</a:t>
            </a:r>
            <a:endParaRPr b="0" lang="en-US" sz="1600" strike="noStrike" u="none">
              <a:solidFill>
                <a:srgbClr val="ffffff"/>
              </a:solidFill>
              <a:effectLst/>
              <a:uFillTx/>
              <a:latin typeface="Arial"/>
            </a:endParaRPr>
          </a:p>
        </p:txBody>
      </p:sp>
      <p:sp>
        <p:nvSpPr>
          <p:cNvPr id="189" name="Shape 8"/>
          <p:cNvSpPr/>
          <p:nvPr/>
        </p:nvSpPr>
        <p:spPr>
          <a:xfrm>
            <a:off x="601920" y="4566960"/>
            <a:ext cx="676800" cy="610200"/>
          </a:xfrm>
          <a:prstGeom prst="roundRect">
            <a:avLst>
              <a:gd name="adj" fmla="val 360071"/>
            </a:avLst>
          </a:prstGeom>
          <a:solidFill>
            <a:srgbClr val="1a2d7a"/>
          </a:solidFill>
          <a:ln w="7560">
            <a:solidFill>
              <a:srgbClr val="334693"/>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a typeface="DejaVu Sans"/>
            </a:endParaRPr>
          </a:p>
        </p:txBody>
      </p:sp>
      <p:pic>
        <p:nvPicPr>
          <p:cNvPr id="190" name="Image 4" descr="preencoded.png"/>
          <p:cNvPicPr/>
          <p:nvPr/>
        </p:nvPicPr>
        <p:blipFill>
          <a:blip r:embed="rId7">
            <a:extLst>
              <a:ext uri="{96DAC541-7B7A-43D3-8B79-37D633B846F1}">
                <asvg:svgBlip xmlns:asvg="http://schemas.microsoft.com/office/drawing/2016/SVG/main" r:embed="rId8"/>
              </a:ext>
            </a:extLst>
          </a:blip>
          <a:stretch/>
        </p:blipFill>
        <p:spPr>
          <a:xfrm>
            <a:off x="779040" y="4681800"/>
            <a:ext cx="373680" cy="373680"/>
          </a:xfrm>
          <a:prstGeom prst="rect">
            <a:avLst/>
          </a:prstGeom>
          <a:noFill/>
          <a:ln w="0">
            <a:noFill/>
          </a:ln>
        </p:spPr>
      </p:pic>
      <p:sp>
        <p:nvSpPr>
          <p:cNvPr id="191" name="Text 9"/>
          <p:cNvSpPr/>
          <p:nvPr/>
        </p:nvSpPr>
        <p:spPr>
          <a:xfrm>
            <a:off x="1431000" y="4750920"/>
            <a:ext cx="1792440" cy="22068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1" lang="en-US" sz="2100" strike="noStrike" u="none">
                <a:solidFill>
                  <a:srgbClr val="3b3535"/>
                </a:solidFill>
                <a:effectLst/>
                <a:uFillTx/>
                <a:latin typeface="Playfair Display"/>
                <a:ea typeface="Alexandria Semi Bold"/>
              </a:rPr>
              <a:t>Edge Intelligence</a:t>
            </a:r>
            <a:endParaRPr b="0" lang="en-US" sz="2100" strike="noStrike" u="none">
              <a:solidFill>
                <a:srgbClr val="ffffff"/>
              </a:solidFill>
              <a:effectLst/>
              <a:uFillTx/>
              <a:latin typeface="Arial"/>
            </a:endParaRPr>
          </a:p>
        </p:txBody>
      </p:sp>
      <p:sp>
        <p:nvSpPr>
          <p:cNvPr id="192" name="Text 10"/>
          <p:cNvSpPr/>
          <p:nvPr/>
        </p:nvSpPr>
        <p:spPr>
          <a:xfrm>
            <a:off x="1439640" y="5057280"/>
            <a:ext cx="5205240" cy="431640"/>
          </a:xfrm>
          <a:prstGeom prst="rect">
            <a:avLst/>
          </a:prstGeom>
          <a:noFill/>
          <a:ln w="0">
            <a:noFill/>
          </a:ln>
        </p:spPr>
        <p:style>
          <a:lnRef idx="0"/>
          <a:fillRef idx="0"/>
          <a:effectRef idx="0"/>
          <a:fontRef idx="minor"/>
        </p:style>
        <p:txBody>
          <a:bodyPr lIns="0" rIns="0" tIns="0" bIns="0" anchor="t">
            <a:spAutoFit/>
          </a:bodyPr>
          <a:p>
            <a:pPr>
              <a:lnSpc>
                <a:spcPts val="1701"/>
              </a:lnSpc>
              <a:tabLst>
                <a:tab algn="l" pos="0"/>
              </a:tabLst>
            </a:pPr>
            <a:r>
              <a:rPr b="0" lang="en-US" sz="1600" strike="noStrike" u="none">
                <a:solidFill>
                  <a:srgbClr val="3b3535"/>
                </a:solidFill>
                <a:effectLst/>
                <a:uFillTx/>
                <a:latin typeface="Lato"/>
                <a:ea typeface="Sora Light"/>
              </a:rPr>
              <a:t>Real-time analytics, self-healing mesh robust in lossy RF environments</a:t>
            </a:r>
            <a:endParaRPr b="0" lang="en-US" sz="1600" strike="noStrike" u="none">
              <a:solidFill>
                <a:srgbClr val="ffffff"/>
              </a:solidFill>
              <a:effectLst/>
              <a:uFillTx/>
              <a:latin typeface="Arial"/>
            </a:endParaRPr>
          </a:p>
        </p:txBody>
      </p:sp>
      <p:sp>
        <p:nvSpPr>
          <p:cNvPr id="193" name="Shape 11"/>
          <p:cNvSpPr/>
          <p:nvPr/>
        </p:nvSpPr>
        <p:spPr>
          <a:xfrm>
            <a:off x="628560" y="5747040"/>
            <a:ext cx="6354360" cy="1992240"/>
          </a:xfrm>
          <a:prstGeom prst="roundRect">
            <a:avLst>
              <a:gd name="adj" fmla="val 3445"/>
            </a:avLst>
          </a:prstGeom>
          <a:solidFill>
            <a:srgbClr val="c0caf2"/>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a typeface="DejaVu Sans"/>
            </a:endParaRPr>
          </a:p>
        </p:txBody>
      </p:sp>
      <p:pic>
        <p:nvPicPr>
          <p:cNvPr id="194" name="Image 5" descr="preencoded.png"/>
          <p:cNvPicPr/>
          <p:nvPr/>
        </p:nvPicPr>
        <p:blipFill>
          <a:blip r:embed="rId9"/>
          <a:stretch/>
        </p:blipFill>
        <p:spPr>
          <a:xfrm>
            <a:off x="751680" y="5855760"/>
            <a:ext cx="427320" cy="340200"/>
          </a:xfrm>
          <a:prstGeom prst="rect">
            <a:avLst/>
          </a:prstGeom>
          <a:noFill/>
          <a:ln w="0">
            <a:noFill/>
          </a:ln>
        </p:spPr>
      </p:pic>
      <p:sp>
        <p:nvSpPr>
          <p:cNvPr id="195" name="Text 12"/>
          <p:cNvSpPr/>
          <p:nvPr/>
        </p:nvSpPr>
        <p:spPr>
          <a:xfrm>
            <a:off x="1232640" y="5970960"/>
            <a:ext cx="1792440" cy="220680"/>
          </a:xfrm>
          <a:prstGeom prst="rect">
            <a:avLst/>
          </a:prstGeom>
          <a:noFill/>
          <a:ln w="0">
            <a:noFill/>
          </a:ln>
        </p:spPr>
        <p:style>
          <a:lnRef idx="0"/>
          <a:fillRef idx="0"/>
          <a:effectRef idx="0"/>
          <a:fontRef idx="minor"/>
        </p:style>
        <p:txBody>
          <a:bodyPr wrap="none" lIns="0" rIns="0" tIns="0" bIns="0" anchor="t">
            <a:noAutofit/>
          </a:bodyPr>
          <a:p>
            <a:pPr>
              <a:lnSpc>
                <a:spcPts val="1749"/>
              </a:lnSpc>
              <a:tabLst>
                <a:tab algn="l" pos="0"/>
              </a:tabLst>
            </a:pPr>
            <a:r>
              <a:rPr b="1" lang="en-US" sz="2600" strike="noStrike" u="none">
                <a:solidFill>
                  <a:srgbClr val="000000"/>
                </a:solidFill>
                <a:effectLst/>
                <a:uFillTx/>
                <a:latin typeface="Playfair Display"/>
                <a:ea typeface="Alexandria Semi Bold"/>
              </a:rPr>
              <a:t>Key Benefits</a:t>
            </a:r>
            <a:endParaRPr b="0" lang="en-US" sz="2600" strike="noStrike" u="none">
              <a:solidFill>
                <a:srgbClr val="ffffff"/>
              </a:solidFill>
              <a:effectLst/>
              <a:uFillTx/>
              <a:latin typeface="Arial"/>
            </a:endParaRPr>
          </a:p>
        </p:txBody>
      </p:sp>
      <p:sp>
        <p:nvSpPr>
          <p:cNvPr id="196" name="Text 13"/>
          <p:cNvSpPr/>
          <p:nvPr/>
        </p:nvSpPr>
        <p:spPr>
          <a:xfrm>
            <a:off x="1232640" y="6171840"/>
            <a:ext cx="5207040" cy="214560"/>
          </a:xfrm>
          <a:prstGeom prst="rect">
            <a:avLst/>
          </a:prstGeom>
          <a:noFill/>
          <a:ln w="0">
            <a:noFill/>
          </a:ln>
        </p:spPr>
        <p:style>
          <a:lnRef idx="0"/>
          <a:fillRef idx="0"/>
          <a:effectRef idx="0"/>
          <a:fontRef idx="minor"/>
        </p:style>
        <p:txBody>
          <a:bodyPr wrap="none" lIns="0" rIns="0" tIns="0" bIns="0" anchor="t">
            <a:noAutofit/>
          </a:bodyPr>
          <a:p>
            <a:pPr marL="343080" indent="-343080">
              <a:lnSpc>
                <a:spcPct val="150000"/>
              </a:lnSpc>
              <a:buClr>
                <a:srgbClr val="000000"/>
              </a:buClr>
              <a:buFont typeface="Symbol" charset="2"/>
              <a:buChar char=""/>
            </a:pPr>
            <a:r>
              <a:rPr b="0" lang="en-US" sz="1600" strike="noStrike" u="none">
                <a:solidFill>
                  <a:srgbClr val="000000"/>
                </a:solidFill>
                <a:effectLst/>
                <a:uFillTx/>
                <a:latin typeface="Lato"/>
                <a:ea typeface="Sora Light"/>
              </a:rPr>
              <a:t>Orders-of-magnitude fewer cloud calls</a:t>
            </a:r>
            <a:endParaRPr b="0" lang="en-US" sz="1600" strike="noStrike" u="none">
              <a:solidFill>
                <a:srgbClr val="ffffff"/>
              </a:solidFill>
              <a:effectLst/>
              <a:uFillTx/>
              <a:latin typeface="Arial"/>
            </a:endParaRPr>
          </a:p>
          <a:p>
            <a:pPr marL="343080" indent="-343080">
              <a:lnSpc>
                <a:spcPct val="150000"/>
              </a:lnSpc>
              <a:buClr>
                <a:srgbClr val="000000"/>
              </a:buClr>
              <a:buFont typeface="Symbol" charset="2"/>
              <a:buChar char=""/>
            </a:pPr>
            <a:r>
              <a:rPr b="0" lang="en-US" sz="1600" strike="noStrike" u="none">
                <a:solidFill>
                  <a:srgbClr val="000000"/>
                </a:solidFill>
                <a:effectLst/>
                <a:uFillTx/>
                <a:latin typeface="Lato"/>
                <a:ea typeface="Sora Light"/>
              </a:rPr>
              <a:t>Self-healing network even during connectivity loss </a:t>
            </a:r>
            <a:endParaRPr b="0" lang="en-US" sz="1600" strike="noStrike" u="none">
              <a:solidFill>
                <a:srgbClr val="ffffff"/>
              </a:solidFill>
              <a:effectLst/>
              <a:uFillTx/>
              <a:latin typeface="Arial"/>
            </a:endParaRPr>
          </a:p>
          <a:p>
            <a:pPr marL="343080" indent="-343080">
              <a:lnSpc>
                <a:spcPct val="150000"/>
              </a:lnSpc>
              <a:buClr>
                <a:srgbClr val="000000"/>
              </a:buClr>
              <a:buFont typeface="Symbol" charset="2"/>
              <a:buChar char=""/>
            </a:pPr>
            <a:r>
              <a:rPr b="0" lang="en-US" sz="1600" strike="noStrike" u="none">
                <a:solidFill>
                  <a:srgbClr val="000000"/>
                </a:solidFill>
                <a:effectLst/>
                <a:uFillTx/>
                <a:latin typeface="Lato"/>
                <a:ea typeface="Sora Light"/>
              </a:rPr>
              <a:t>Edge filtering/aggregation lowers storage costs</a:t>
            </a:r>
            <a:endParaRPr b="0" lang="en-US" sz="1600" strike="noStrike" u="none">
              <a:solidFill>
                <a:srgbClr val="ffffff"/>
              </a:solidFill>
              <a:effectLst/>
              <a:uFillTx/>
              <a:latin typeface="Arial"/>
            </a:endParaRPr>
          </a:p>
          <a:p>
            <a:pPr marL="343080" indent="-343080">
              <a:lnSpc>
                <a:spcPct val="150000"/>
              </a:lnSpc>
              <a:buClr>
                <a:srgbClr val="000000"/>
              </a:buClr>
              <a:buFont typeface="Symbol" charset="2"/>
              <a:buChar char=""/>
            </a:pPr>
            <a:r>
              <a:rPr b="0" lang="en-US" sz="1600" strike="noStrike" u="none">
                <a:solidFill>
                  <a:srgbClr val="000000"/>
                </a:solidFill>
                <a:effectLst/>
                <a:uFillTx/>
                <a:latin typeface="Lato"/>
                <a:ea typeface="Sora Light"/>
              </a:rPr>
              <a:t>80% bandwidth savings</a:t>
            </a:r>
            <a:endParaRPr b="0" lang="en-U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Image 0" descr="preencoded.png"/>
          <p:cNvPicPr/>
          <p:nvPr/>
        </p:nvPicPr>
        <p:blipFill>
          <a:blip r:embed="rId1"/>
          <a:stretch/>
        </p:blipFill>
        <p:spPr>
          <a:xfrm>
            <a:off x="0" y="0"/>
            <a:ext cx="5482440" cy="8238600"/>
          </a:xfrm>
          <a:prstGeom prst="rect">
            <a:avLst/>
          </a:prstGeom>
          <a:noFill/>
          <a:ln w="0">
            <a:noFill/>
          </a:ln>
        </p:spPr>
      </p:pic>
      <p:sp>
        <p:nvSpPr>
          <p:cNvPr id="198" name="Text 0"/>
          <p:cNvSpPr/>
          <p:nvPr/>
        </p:nvSpPr>
        <p:spPr>
          <a:xfrm>
            <a:off x="6237720" y="270720"/>
            <a:ext cx="7637400" cy="1196280"/>
          </a:xfrm>
          <a:prstGeom prst="rect">
            <a:avLst/>
          </a:prstGeom>
          <a:noFill/>
          <a:ln w="0">
            <a:noFill/>
          </a:ln>
        </p:spPr>
        <p:style>
          <a:lnRef idx="0"/>
          <a:fillRef idx="0"/>
          <a:effectRef idx="0"/>
          <a:fontRef idx="minor"/>
        </p:style>
        <p:txBody>
          <a:bodyPr lIns="0" rIns="0" tIns="0" bIns="0" anchor="t">
            <a:noAutofit/>
          </a:bodyPr>
          <a:p>
            <a:pPr>
              <a:lnSpc>
                <a:spcPts val="4700"/>
              </a:lnSpc>
              <a:tabLst>
                <a:tab algn="l" pos="0"/>
              </a:tabLst>
            </a:pPr>
            <a:r>
              <a:rPr b="0" lang="en-US" sz="4400" strike="noStrike" u="none">
                <a:solidFill>
                  <a:srgbClr val="1f1e1e"/>
                </a:solidFill>
                <a:effectLst/>
                <a:uFillTx/>
                <a:latin typeface="Playfair Display"/>
                <a:ea typeface="Alexandria Semi Bold"/>
              </a:rPr>
              <a:t>Product Platform — </a:t>
            </a:r>
            <a:endParaRPr b="0" lang="en-US" sz="4400" strike="noStrike" u="none">
              <a:solidFill>
                <a:srgbClr val="ffffff"/>
              </a:solidFill>
              <a:effectLst/>
              <a:uFillTx/>
              <a:latin typeface="Arial"/>
            </a:endParaRPr>
          </a:p>
          <a:p>
            <a:pPr>
              <a:lnSpc>
                <a:spcPts val="4700"/>
              </a:lnSpc>
              <a:tabLst>
                <a:tab algn="l" pos="0"/>
              </a:tabLst>
            </a:pPr>
            <a:r>
              <a:rPr b="0" lang="en-US" sz="4400" strike="noStrike" u="none">
                <a:solidFill>
                  <a:srgbClr val="1f1e1e"/>
                </a:solidFill>
                <a:effectLst/>
                <a:uFillTx/>
                <a:latin typeface="Playfair Display"/>
                <a:ea typeface="Alexandria Semi Bold"/>
              </a:rPr>
              <a:t>Low-Code Management</a:t>
            </a:r>
            <a:endParaRPr b="0" lang="en-US" sz="4400" strike="noStrike" u="none">
              <a:solidFill>
                <a:srgbClr val="ffffff"/>
              </a:solidFill>
              <a:effectLst/>
              <a:uFillTx/>
              <a:latin typeface="Arial"/>
            </a:endParaRPr>
          </a:p>
        </p:txBody>
      </p:sp>
      <p:sp>
        <p:nvSpPr>
          <p:cNvPr id="199" name="Text 1"/>
          <p:cNvSpPr/>
          <p:nvPr/>
        </p:nvSpPr>
        <p:spPr>
          <a:xfrm>
            <a:off x="6237720" y="1797840"/>
            <a:ext cx="7637400" cy="57996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2000" strike="noStrike" u="none">
                <a:solidFill>
                  <a:srgbClr val="3b3535"/>
                </a:solidFill>
                <a:effectLst/>
                <a:uFillTx/>
                <a:latin typeface="Lato"/>
                <a:ea typeface="Sora Light"/>
              </a:rPr>
              <a:t>Qutrit's platform enables IT and SIs to deploy and operate complex IoT networks with intuitive, low-code automation and enterprise-grade monitoring.</a:t>
            </a:r>
            <a:endParaRPr b="0" lang="en-US" sz="2000" strike="noStrike" u="none">
              <a:solidFill>
                <a:srgbClr val="ffffff"/>
              </a:solidFill>
              <a:effectLst/>
              <a:uFillTx/>
              <a:latin typeface="Arial"/>
            </a:endParaRPr>
          </a:p>
        </p:txBody>
      </p:sp>
      <p:pic>
        <p:nvPicPr>
          <p:cNvPr id="200" name="Image 1" descr="preencoded.png"/>
          <p:cNvPicPr/>
          <p:nvPr/>
        </p:nvPicPr>
        <p:blipFill>
          <a:blip r:embed="rId2"/>
          <a:stretch/>
        </p:blipFill>
        <p:spPr>
          <a:xfrm>
            <a:off x="6237720" y="3386160"/>
            <a:ext cx="891720" cy="549720"/>
          </a:xfrm>
          <a:prstGeom prst="rect">
            <a:avLst/>
          </a:prstGeom>
          <a:noFill/>
          <a:ln w="0">
            <a:noFill/>
          </a:ln>
        </p:spPr>
      </p:pic>
      <p:sp>
        <p:nvSpPr>
          <p:cNvPr id="201" name="Text 2"/>
          <p:cNvSpPr/>
          <p:nvPr/>
        </p:nvSpPr>
        <p:spPr>
          <a:xfrm>
            <a:off x="6237720" y="4167720"/>
            <a:ext cx="2391120" cy="29628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1" lang="en-US" sz="1850" strike="noStrike" u="none">
                <a:solidFill>
                  <a:srgbClr val="3b3535"/>
                </a:solidFill>
                <a:effectLst/>
                <a:uFillTx/>
                <a:latin typeface="Playfair Display"/>
                <a:ea typeface="Alexandria Semi Bold"/>
              </a:rPr>
              <a:t>Node Configuration</a:t>
            </a:r>
            <a:endParaRPr b="0" lang="en-US" sz="1850" strike="noStrike" u="none">
              <a:solidFill>
                <a:srgbClr val="ffffff"/>
              </a:solidFill>
              <a:effectLst/>
              <a:uFillTx/>
              <a:latin typeface="Arial"/>
            </a:endParaRPr>
          </a:p>
        </p:txBody>
      </p:sp>
      <p:sp>
        <p:nvSpPr>
          <p:cNvPr id="202" name="Text 3"/>
          <p:cNvSpPr/>
          <p:nvPr/>
        </p:nvSpPr>
        <p:spPr>
          <a:xfrm>
            <a:off x="6237720" y="4497480"/>
            <a:ext cx="2391120" cy="57996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600" strike="noStrike" u="none">
                <a:solidFill>
                  <a:srgbClr val="3b3535"/>
                </a:solidFill>
                <a:effectLst/>
                <a:uFillTx/>
                <a:latin typeface="Lato"/>
                <a:ea typeface="Sora Light"/>
              </a:rPr>
              <a:t>Intuitive visual design for device provisioning.</a:t>
            </a:r>
            <a:endParaRPr b="0" lang="en-US" sz="1600" strike="noStrike" u="none">
              <a:solidFill>
                <a:srgbClr val="ffffff"/>
              </a:solidFill>
              <a:effectLst/>
              <a:uFillTx/>
              <a:latin typeface="Arial"/>
            </a:endParaRPr>
          </a:p>
        </p:txBody>
      </p:sp>
      <p:pic>
        <p:nvPicPr>
          <p:cNvPr id="203" name="Image 2" descr="preencoded.png"/>
          <p:cNvPicPr/>
          <p:nvPr/>
        </p:nvPicPr>
        <p:blipFill>
          <a:blip r:embed="rId3"/>
          <a:stretch/>
        </p:blipFill>
        <p:spPr>
          <a:xfrm>
            <a:off x="9020520" y="3386160"/>
            <a:ext cx="891720" cy="549720"/>
          </a:xfrm>
          <a:prstGeom prst="rect">
            <a:avLst/>
          </a:prstGeom>
          <a:noFill/>
          <a:ln w="0">
            <a:noFill/>
          </a:ln>
        </p:spPr>
      </p:pic>
      <p:sp>
        <p:nvSpPr>
          <p:cNvPr id="204" name="Text 4"/>
          <p:cNvSpPr/>
          <p:nvPr/>
        </p:nvSpPr>
        <p:spPr>
          <a:xfrm>
            <a:off x="9020520" y="4167720"/>
            <a:ext cx="2566080" cy="59652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1" lang="en-US" sz="1850" strike="noStrike" u="none">
                <a:solidFill>
                  <a:srgbClr val="3b3535"/>
                </a:solidFill>
                <a:effectLst/>
                <a:uFillTx/>
                <a:latin typeface="Playfair Display"/>
                <a:ea typeface="Alexandria Semi Bold"/>
              </a:rPr>
              <a:t>Schedule Management</a:t>
            </a:r>
            <a:endParaRPr b="0" lang="en-US" sz="1850" strike="noStrike" u="none">
              <a:solidFill>
                <a:srgbClr val="ffffff"/>
              </a:solidFill>
              <a:effectLst/>
              <a:uFillTx/>
              <a:latin typeface="Arial"/>
            </a:endParaRPr>
          </a:p>
        </p:txBody>
      </p:sp>
      <p:sp>
        <p:nvSpPr>
          <p:cNvPr id="205" name="Text 5"/>
          <p:cNvSpPr/>
          <p:nvPr/>
        </p:nvSpPr>
        <p:spPr>
          <a:xfrm>
            <a:off x="9020520" y="4497480"/>
            <a:ext cx="2391120" cy="87192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600" strike="noStrike" u="none">
                <a:solidFill>
                  <a:srgbClr val="3b3535"/>
                </a:solidFill>
                <a:effectLst/>
                <a:uFillTx/>
                <a:latin typeface="Lato"/>
                <a:ea typeface="Sora Light"/>
              </a:rPr>
              <a:t>Drag-and-drop automation for device operations.</a:t>
            </a:r>
            <a:endParaRPr b="0" lang="en-US" sz="1600" strike="noStrike" u="none">
              <a:solidFill>
                <a:srgbClr val="ffffff"/>
              </a:solidFill>
              <a:effectLst/>
              <a:uFillTx/>
              <a:latin typeface="Arial"/>
            </a:endParaRPr>
          </a:p>
        </p:txBody>
      </p:sp>
      <p:pic>
        <p:nvPicPr>
          <p:cNvPr id="206" name="Image 3" descr="preencoded.png"/>
          <p:cNvPicPr/>
          <p:nvPr/>
        </p:nvPicPr>
        <p:blipFill>
          <a:blip r:embed="rId4"/>
          <a:stretch/>
        </p:blipFill>
        <p:spPr>
          <a:xfrm>
            <a:off x="11950200" y="3386160"/>
            <a:ext cx="891720" cy="549720"/>
          </a:xfrm>
          <a:prstGeom prst="rect">
            <a:avLst/>
          </a:prstGeom>
          <a:noFill/>
          <a:ln w="0">
            <a:noFill/>
          </a:ln>
        </p:spPr>
      </p:pic>
      <p:sp>
        <p:nvSpPr>
          <p:cNvPr id="207" name="Text 6"/>
          <p:cNvSpPr/>
          <p:nvPr/>
        </p:nvSpPr>
        <p:spPr>
          <a:xfrm>
            <a:off x="11950200" y="4167720"/>
            <a:ext cx="2391120" cy="29628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1" lang="en-US" sz="1850" strike="noStrike" u="none">
                <a:solidFill>
                  <a:srgbClr val="3b3535"/>
                </a:solidFill>
                <a:effectLst/>
                <a:uFillTx/>
                <a:latin typeface="Playfair Display"/>
                <a:ea typeface="Alexandria Semi Bold"/>
              </a:rPr>
              <a:t>Intelligent Alerts</a:t>
            </a:r>
            <a:endParaRPr b="0" lang="en-US" sz="1850" strike="noStrike" u="none">
              <a:solidFill>
                <a:srgbClr val="ffffff"/>
              </a:solidFill>
              <a:effectLst/>
              <a:uFillTx/>
              <a:latin typeface="Arial"/>
            </a:endParaRPr>
          </a:p>
        </p:txBody>
      </p:sp>
      <p:sp>
        <p:nvSpPr>
          <p:cNvPr id="208" name="Text 7"/>
          <p:cNvSpPr/>
          <p:nvPr/>
        </p:nvSpPr>
        <p:spPr>
          <a:xfrm>
            <a:off x="11950200" y="4497480"/>
            <a:ext cx="2391120" cy="87192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600" strike="noStrike" u="none">
                <a:solidFill>
                  <a:srgbClr val="3b3535"/>
                </a:solidFill>
                <a:effectLst/>
                <a:uFillTx/>
                <a:latin typeface="Lato"/>
                <a:ea typeface="Sora Light"/>
              </a:rPr>
              <a:t>Configurable triggers and multi-channel notifications.</a:t>
            </a:r>
            <a:endParaRPr b="0" lang="en-US" sz="1600" strike="noStrike" u="none">
              <a:solidFill>
                <a:srgbClr val="ffffff"/>
              </a:solidFill>
              <a:effectLst/>
              <a:uFillTx/>
              <a:latin typeface="Arial"/>
            </a:endParaRPr>
          </a:p>
        </p:txBody>
      </p:sp>
      <p:pic>
        <p:nvPicPr>
          <p:cNvPr id="209" name="Image 4" descr="preencoded.png"/>
          <p:cNvPicPr/>
          <p:nvPr/>
        </p:nvPicPr>
        <p:blipFill>
          <a:blip r:embed="rId5"/>
          <a:stretch/>
        </p:blipFill>
        <p:spPr>
          <a:xfrm>
            <a:off x="6237720" y="5585400"/>
            <a:ext cx="891720" cy="549720"/>
          </a:xfrm>
          <a:prstGeom prst="rect">
            <a:avLst/>
          </a:prstGeom>
          <a:noFill/>
          <a:ln w="0">
            <a:noFill/>
          </a:ln>
        </p:spPr>
      </p:pic>
      <p:sp>
        <p:nvSpPr>
          <p:cNvPr id="210" name="Text 8"/>
          <p:cNvSpPr/>
          <p:nvPr/>
        </p:nvSpPr>
        <p:spPr>
          <a:xfrm>
            <a:off x="6237720" y="6366960"/>
            <a:ext cx="2391120" cy="29628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1" lang="en-US" sz="1850" strike="noStrike" u="none">
                <a:solidFill>
                  <a:srgbClr val="3b3535"/>
                </a:solidFill>
                <a:effectLst/>
                <a:uFillTx/>
                <a:latin typeface="Playfair Display"/>
                <a:ea typeface="Alexandria Semi Bold"/>
              </a:rPr>
              <a:t>Health Monitoring</a:t>
            </a:r>
            <a:endParaRPr b="0" lang="en-US" sz="1850" strike="noStrike" u="none">
              <a:solidFill>
                <a:srgbClr val="ffffff"/>
              </a:solidFill>
              <a:effectLst/>
              <a:uFillTx/>
              <a:latin typeface="Arial"/>
            </a:endParaRPr>
          </a:p>
        </p:txBody>
      </p:sp>
      <p:sp>
        <p:nvSpPr>
          <p:cNvPr id="211" name="Text 9"/>
          <p:cNvSpPr/>
          <p:nvPr/>
        </p:nvSpPr>
        <p:spPr>
          <a:xfrm>
            <a:off x="6237720" y="6696720"/>
            <a:ext cx="2391120" cy="87192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600" strike="noStrike" u="none">
                <a:solidFill>
                  <a:srgbClr val="3b3535"/>
                </a:solidFill>
                <a:effectLst/>
                <a:uFillTx/>
                <a:latin typeface="Lato"/>
                <a:ea typeface="Sora Light"/>
              </a:rPr>
              <a:t>Real-time status and predictive analytics prevent downtime.</a:t>
            </a:r>
            <a:endParaRPr b="0" lang="en-US" sz="1600" strike="noStrike" u="none">
              <a:solidFill>
                <a:srgbClr val="ffffff"/>
              </a:solidFill>
              <a:effectLst/>
              <a:uFillTx/>
              <a:latin typeface="Arial"/>
            </a:endParaRPr>
          </a:p>
        </p:txBody>
      </p:sp>
      <p:pic>
        <p:nvPicPr>
          <p:cNvPr id="212" name="Image 5" descr="preencoded.png"/>
          <p:cNvPicPr/>
          <p:nvPr/>
        </p:nvPicPr>
        <p:blipFill>
          <a:blip r:embed="rId6"/>
          <a:stretch/>
        </p:blipFill>
        <p:spPr>
          <a:xfrm>
            <a:off x="9020520" y="5585400"/>
            <a:ext cx="891720" cy="549720"/>
          </a:xfrm>
          <a:prstGeom prst="rect">
            <a:avLst/>
          </a:prstGeom>
          <a:noFill/>
          <a:ln w="0">
            <a:noFill/>
          </a:ln>
        </p:spPr>
      </p:pic>
      <p:sp>
        <p:nvSpPr>
          <p:cNvPr id="213" name="Text 10"/>
          <p:cNvSpPr/>
          <p:nvPr/>
        </p:nvSpPr>
        <p:spPr>
          <a:xfrm>
            <a:off x="9020520" y="6366960"/>
            <a:ext cx="2391120" cy="29628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1" lang="en-US" sz="1850" strike="noStrike" u="none">
                <a:solidFill>
                  <a:srgbClr val="3b3535"/>
                </a:solidFill>
                <a:effectLst/>
                <a:uFillTx/>
                <a:latin typeface="Playfair Display"/>
                <a:ea typeface="Alexandria Semi Bold"/>
              </a:rPr>
              <a:t>APIs &amp; Integrations</a:t>
            </a:r>
            <a:endParaRPr b="0" lang="en-US" sz="1850" strike="noStrike" u="none">
              <a:solidFill>
                <a:srgbClr val="ffffff"/>
              </a:solidFill>
              <a:effectLst/>
              <a:uFillTx/>
              <a:latin typeface="Arial"/>
            </a:endParaRPr>
          </a:p>
        </p:txBody>
      </p:sp>
      <p:sp>
        <p:nvSpPr>
          <p:cNvPr id="214" name="Text 11"/>
          <p:cNvSpPr/>
          <p:nvPr/>
        </p:nvSpPr>
        <p:spPr>
          <a:xfrm>
            <a:off x="9020520" y="6696720"/>
            <a:ext cx="2391120" cy="871920"/>
          </a:xfrm>
          <a:prstGeom prst="rect">
            <a:avLst/>
          </a:prstGeom>
          <a:noFill/>
          <a:ln w="0">
            <a:noFill/>
          </a:ln>
        </p:spPr>
        <p:style>
          <a:lnRef idx="0"/>
          <a:fillRef idx="0"/>
          <a:effectRef idx="0"/>
          <a:fontRef idx="minor"/>
        </p:style>
        <p:txBody>
          <a:bodyPr lIns="0" rIns="0" tIns="0" bIns="0" anchor="t">
            <a:noAutofit/>
          </a:bodyPr>
          <a:p>
            <a:pPr>
              <a:lnSpc>
                <a:spcPts val="2251"/>
              </a:lnSpc>
              <a:tabLst>
                <a:tab algn="l" pos="0"/>
              </a:tabLst>
            </a:pPr>
            <a:r>
              <a:rPr b="0" lang="en-US" sz="1600" strike="noStrike" u="none">
                <a:solidFill>
                  <a:srgbClr val="3b3535"/>
                </a:solidFill>
                <a:effectLst/>
                <a:uFillTx/>
                <a:latin typeface="Lato"/>
                <a:ea typeface="Sora Light"/>
              </a:rPr>
              <a:t>RESTful APIs and pre-built connectors for all systems.</a:t>
            </a:r>
            <a:endParaRPr b="0" lang="en-US" sz="16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
          <p:cNvSpPr/>
          <p:nvPr/>
        </p:nvSpPr>
        <p:spPr>
          <a:xfrm>
            <a:off x="390600" y="5836320"/>
            <a:ext cx="3706560" cy="239868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Playfair Display"/>
              <a:ea typeface="DejaVu Sans"/>
            </a:endParaRPr>
          </a:p>
        </p:txBody>
      </p:sp>
      <p:sp>
        <p:nvSpPr>
          <p:cNvPr id="216" name=""/>
          <p:cNvSpPr/>
          <p:nvPr/>
        </p:nvSpPr>
        <p:spPr>
          <a:xfrm>
            <a:off x="3750120" y="5837400"/>
            <a:ext cx="3706560" cy="239868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Playfair Display"/>
              <a:ea typeface="DejaVu Sans"/>
            </a:endParaRPr>
          </a:p>
        </p:txBody>
      </p:sp>
      <p:sp>
        <p:nvSpPr>
          <p:cNvPr id="217" name=""/>
          <p:cNvSpPr/>
          <p:nvPr/>
        </p:nvSpPr>
        <p:spPr>
          <a:xfrm>
            <a:off x="7136640" y="5837040"/>
            <a:ext cx="3706560" cy="239868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Playfair Display"/>
              <a:ea typeface="DejaVu Sans"/>
            </a:endParaRPr>
          </a:p>
        </p:txBody>
      </p:sp>
      <p:sp>
        <p:nvSpPr>
          <p:cNvPr id="218" name=""/>
          <p:cNvSpPr/>
          <p:nvPr/>
        </p:nvSpPr>
        <p:spPr>
          <a:xfrm>
            <a:off x="10590120" y="5836680"/>
            <a:ext cx="3706560" cy="2398680"/>
          </a:xfrm>
          <a:prstGeom prst="ellipse">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Playfair Display"/>
              <a:ea typeface="DejaVu Sans"/>
            </a:endParaRPr>
          </a:p>
        </p:txBody>
      </p:sp>
      <p:pic>
        <p:nvPicPr>
          <p:cNvPr id="219" name="Image 0" descr="preencoded.png"/>
          <p:cNvPicPr/>
          <p:nvPr/>
        </p:nvPicPr>
        <p:blipFill>
          <a:blip r:embed="rId1"/>
          <a:stretch/>
        </p:blipFill>
        <p:spPr>
          <a:xfrm>
            <a:off x="0" y="0"/>
            <a:ext cx="14626440" cy="1461960"/>
          </a:xfrm>
          <a:prstGeom prst="rect">
            <a:avLst/>
          </a:prstGeom>
          <a:noFill/>
          <a:ln w="0">
            <a:noFill/>
          </a:ln>
        </p:spPr>
      </p:pic>
      <p:sp>
        <p:nvSpPr>
          <p:cNvPr id="220" name="Text 0"/>
          <p:cNvSpPr/>
          <p:nvPr/>
        </p:nvSpPr>
        <p:spPr>
          <a:xfrm>
            <a:off x="729720" y="1822680"/>
            <a:ext cx="11171880" cy="380880"/>
          </a:xfrm>
          <a:prstGeom prst="rect">
            <a:avLst/>
          </a:prstGeom>
          <a:noFill/>
          <a:ln w="0">
            <a:noFill/>
          </a:ln>
        </p:spPr>
        <p:style>
          <a:lnRef idx="0"/>
          <a:fillRef idx="0"/>
          <a:effectRef idx="0"/>
          <a:fontRef idx="minor"/>
        </p:style>
        <p:txBody>
          <a:bodyPr lIns="0" rIns="0" tIns="0" bIns="0" anchor="t">
            <a:spAutoFit/>
          </a:bodyPr>
          <a:p>
            <a:pPr>
              <a:lnSpc>
                <a:spcPts val="2999"/>
              </a:lnSpc>
              <a:tabLst>
                <a:tab algn="l" pos="0"/>
              </a:tabLst>
            </a:pPr>
            <a:r>
              <a:rPr b="0" lang="en-US" sz="4400" strike="noStrike" u="none">
                <a:solidFill>
                  <a:srgbClr val="1f1e1e"/>
                </a:solidFill>
                <a:effectLst/>
                <a:uFillTx/>
                <a:latin typeface="Playfair Display"/>
                <a:ea typeface="Alexandria Semi Bold"/>
              </a:rPr>
              <a:t>Competitive Edge &amp; Market Differentiators</a:t>
            </a:r>
            <a:endParaRPr b="0" lang="en-US" sz="4400" strike="noStrike" u="none">
              <a:solidFill>
                <a:srgbClr val="ffffff"/>
              </a:solidFill>
              <a:effectLst/>
              <a:uFillTx/>
              <a:latin typeface="Arial"/>
            </a:endParaRPr>
          </a:p>
        </p:txBody>
      </p:sp>
      <p:sp>
        <p:nvSpPr>
          <p:cNvPr id="221" name="Text 1"/>
          <p:cNvSpPr/>
          <p:nvPr/>
        </p:nvSpPr>
        <p:spPr>
          <a:xfrm>
            <a:off x="835560" y="2448720"/>
            <a:ext cx="10021680" cy="184320"/>
          </a:xfrm>
          <a:prstGeom prst="rect">
            <a:avLst/>
          </a:prstGeom>
          <a:noFill/>
          <a:ln w="0">
            <a:noFill/>
          </a:ln>
        </p:spPr>
        <p:style>
          <a:lnRef idx="0"/>
          <a:fillRef idx="0"/>
          <a:effectRef idx="0"/>
          <a:fontRef idx="minor"/>
        </p:style>
        <p:txBody>
          <a:bodyPr lIns="0" rIns="0" tIns="0" bIns="0" anchor="t">
            <a:spAutoFit/>
          </a:bodyPr>
          <a:p>
            <a:pPr>
              <a:lnSpc>
                <a:spcPts val="1451"/>
              </a:lnSpc>
              <a:tabLst>
                <a:tab algn="l" pos="0"/>
              </a:tabLst>
            </a:pPr>
            <a:r>
              <a:rPr b="0" lang="en-US" sz="2200" strike="noStrike" u="none">
                <a:solidFill>
                  <a:srgbClr val="3b3535"/>
                </a:solidFill>
                <a:effectLst/>
                <a:uFillTx/>
                <a:latin typeface="Lato"/>
                <a:ea typeface="Sora Light"/>
              </a:rPr>
              <a:t>Our competitive edge is built on three patent-pending innovations:</a:t>
            </a:r>
            <a:endParaRPr b="0" lang="en-US" sz="2200" strike="noStrike" u="none">
              <a:solidFill>
                <a:srgbClr val="ffffff"/>
              </a:solidFill>
              <a:effectLst/>
              <a:uFillTx/>
              <a:latin typeface="Arial"/>
            </a:endParaRPr>
          </a:p>
        </p:txBody>
      </p:sp>
      <p:pic>
        <p:nvPicPr>
          <p:cNvPr id="222" name="Image 1" descr="preencoded.png"/>
          <p:cNvPicPr/>
          <p:nvPr/>
        </p:nvPicPr>
        <p:blipFill>
          <a:blip r:embed="rId2"/>
          <a:stretch/>
        </p:blipFill>
        <p:spPr>
          <a:xfrm>
            <a:off x="1490040" y="2768400"/>
            <a:ext cx="2406240" cy="1194120"/>
          </a:xfrm>
          <a:prstGeom prst="rect">
            <a:avLst/>
          </a:prstGeom>
          <a:noFill/>
          <a:ln w="0">
            <a:noFill/>
          </a:ln>
        </p:spPr>
      </p:pic>
      <p:sp>
        <p:nvSpPr>
          <p:cNvPr id="223" name="Text 2"/>
          <p:cNvSpPr/>
          <p:nvPr/>
        </p:nvSpPr>
        <p:spPr>
          <a:xfrm>
            <a:off x="991080" y="4129920"/>
            <a:ext cx="2044800" cy="189000"/>
          </a:xfrm>
          <a:prstGeom prst="rect">
            <a:avLst/>
          </a:prstGeom>
          <a:noFill/>
          <a:ln w="0">
            <a:noFill/>
          </a:ln>
        </p:spPr>
        <p:style>
          <a:lnRef idx="0"/>
          <a:fillRef idx="0"/>
          <a:effectRef idx="0"/>
          <a:fontRef idx="minor"/>
        </p:style>
        <p:txBody>
          <a:bodyPr wrap="none" lIns="0" rIns="0" tIns="0" bIns="0" anchor="t">
            <a:noAutofit/>
          </a:bodyPr>
          <a:p>
            <a:pPr>
              <a:lnSpc>
                <a:spcPts val="1500"/>
              </a:lnSpc>
              <a:tabLst>
                <a:tab algn="l" pos="0"/>
              </a:tabLst>
            </a:pPr>
            <a:r>
              <a:rPr b="1" lang="en-US" sz="2200" strike="noStrike" u="none">
                <a:solidFill>
                  <a:srgbClr val="3b3535"/>
                </a:solidFill>
                <a:effectLst/>
                <a:uFillTx/>
                <a:latin typeface="Playfair Display"/>
                <a:ea typeface="Alexandria Semi Bold"/>
              </a:rPr>
              <a:t>Edge-Centric Architecture</a:t>
            </a:r>
            <a:endParaRPr b="0" lang="en-US" sz="2200" strike="noStrike" u="none">
              <a:solidFill>
                <a:srgbClr val="ffffff"/>
              </a:solidFill>
              <a:effectLst/>
              <a:uFillTx/>
              <a:latin typeface="Arial"/>
            </a:endParaRPr>
          </a:p>
        </p:txBody>
      </p:sp>
      <p:sp>
        <p:nvSpPr>
          <p:cNvPr id="224" name="Text 3"/>
          <p:cNvSpPr/>
          <p:nvPr/>
        </p:nvSpPr>
        <p:spPr>
          <a:xfrm>
            <a:off x="956880" y="4391640"/>
            <a:ext cx="3706200" cy="37116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600" strike="noStrike" u="none">
                <a:solidFill>
                  <a:srgbClr val="3b3535"/>
                </a:solidFill>
                <a:effectLst/>
                <a:uFillTx/>
                <a:latin typeface="Lato"/>
                <a:ea typeface="Sora Light"/>
              </a:rPr>
              <a:t>Localized data processing at the source reduces latency and eliminates cloud fees.</a:t>
            </a:r>
            <a:endParaRPr b="0" lang="en-US" sz="1600" strike="noStrike" u="none">
              <a:solidFill>
                <a:srgbClr val="ffffff"/>
              </a:solidFill>
              <a:effectLst/>
              <a:uFillTx/>
              <a:latin typeface="Arial"/>
            </a:endParaRPr>
          </a:p>
        </p:txBody>
      </p:sp>
      <p:pic>
        <p:nvPicPr>
          <p:cNvPr id="225" name="Image 2" descr="preencoded.png"/>
          <p:cNvPicPr/>
          <p:nvPr/>
        </p:nvPicPr>
        <p:blipFill>
          <a:blip r:embed="rId3"/>
          <a:stretch/>
        </p:blipFill>
        <p:spPr>
          <a:xfrm>
            <a:off x="5949720" y="2780640"/>
            <a:ext cx="2356920" cy="1169640"/>
          </a:xfrm>
          <a:prstGeom prst="rect">
            <a:avLst/>
          </a:prstGeom>
          <a:noFill/>
          <a:ln w="0">
            <a:noFill/>
          </a:ln>
        </p:spPr>
      </p:pic>
      <p:sp>
        <p:nvSpPr>
          <p:cNvPr id="226" name="Text 4"/>
          <p:cNvSpPr/>
          <p:nvPr/>
        </p:nvSpPr>
        <p:spPr>
          <a:xfrm>
            <a:off x="5727960" y="4156560"/>
            <a:ext cx="1710000" cy="189000"/>
          </a:xfrm>
          <a:prstGeom prst="rect">
            <a:avLst/>
          </a:prstGeom>
          <a:noFill/>
          <a:ln w="0">
            <a:noFill/>
          </a:ln>
        </p:spPr>
        <p:style>
          <a:lnRef idx="0"/>
          <a:fillRef idx="0"/>
          <a:effectRef idx="0"/>
          <a:fontRef idx="minor"/>
        </p:style>
        <p:txBody>
          <a:bodyPr wrap="none" lIns="0" rIns="0" tIns="0" bIns="0" anchor="t">
            <a:noAutofit/>
          </a:bodyPr>
          <a:p>
            <a:pPr>
              <a:lnSpc>
                <a:spcPts val="1500"/>
              </a:lnSpc>
              <a:tabLst>
                <a:tab algn="l" pos="0"/>
              </a:tabLst>
            </a:pPr>
            <a:r>
              <a:rPr b="1" lang="en-US" sz="2200" strike="noStrike" u="none">
                <a:solidFill>
                  <a:srgbClr val="3b3535"/>
                </a:solidFill>
                <a:effectLst/>
                <a:uFillTx/>
                <a:latin typeface="Playfair Display"/>
                <a:ea typeface="Alexandria Semi Bold"/>
              </a:rPr>
              <a:t>WiFi Range Extension</a:t>
            </a:r>
            <a:endParaRPr b="0" lang="en-US" sz="2200" strike="noStrike" u="none">
              <a:solidFill>
                <a:srgbClr val="ffffff"/>
              </a:solidFill>
              <a:effectLst/>
              <a:uFillTx/>
              <a:latin typeface="Arial"/>
            </a:endParaRPr>
          </a:p>
        </p:txBody>
      </p:sp>
      <p:sp>
        <p:nvSpPr>
          <p:cNvPr id="227" name="Text 5"/>
          <p:cNvSpPr/>
          <p:nvPr/>
        </p:nvSpPr>
        <p:spPr>
          <a:xfrm>
            <a:off x="5324400" y="4391640"/>
            <a:ext cx="3867840" cy="74592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600" strike="noStrike" u="none">
                <a:solidFill>
                  <a:srgbClr val="3b3535"/>
                </a:solidFill>
                <a:effectLst/>
                <a:uFillTx/>
                <a:latin typeface="Lato"/>
                <a:ea typeface="Sora Light"/>
              </a:rPr>
              <a:t>Proprietary antenna design extends WiFi range by 200-300% without repeaters</a:t>
            </a:r>
            <a:endParaRPr b="0" lang="en-US" sz="1600" strike="noStrike" u="none">
              <a:solidFill>
                <a:srgbClr val="ffffff"/>
              </a:solidFill>
              <a:effectLst/>
              <a:uFillTx/>
              <a:latin typeface="Arial"/>
            </a:endParaRPr>
          </a:p>
        </p:txBody>
      </p:sp>
      <p:pic>
        <p:nvPicPr>
          <p:cNvPr id="228" name="Image 3" descr="preencoded.png"/>
          <p:cNvPicPr/>
          <p:nvPr/>
        </p:nvPicPr>
        <p:blipFill>
          <a:blip r:embed="rId4"/>
          <a:stretch/>
        </p:blipFill>
        <p:spPr>
          <a:xfrm>
            <a:off x="10198080" y="2768400"/>
            <a:ext cx="2398680" cy="1190160"/>
          </a:xfrm>
          <a:prstGeom prst="rect">
            <a:avLst/>
          </a:prstGeom>
          <a:noFill/>
          <a:ln w="0">
            <a:noFill/>
          </a:ln>
        </p:spPr>
      </p:pic>
      <p:sp>
        <p:nvSpPr>
          <p:cNvPr id="229" name="Text 6"/>
          <p:cNvSpPr/>
          <p:nvPr/>
        </p:nvSpPr>
        <p:spPr>
          <a:xfrm>
            <a:off x="9907200" y="4156560"/>
            <a:ext cx="1820520" cy="189000"/>
          </a:xfrm>
          <a:prstGeom prst="rect">
            <a:avLst/>
          </a:prstGeom>
          <a:noFill/>
          <a:ln w="0">
            <a:noFill/>
          </a:ln>
        </p:spPr>
        <p:style>
          <a:lnRef idx="0"/>
          <a:fillRef idx="0"/>
          <a:effectRef idx="0"/>
          <a:fontRef idx="minor"/>
        </p:style>
        <p:txBody>
          <a:bodyPr wrap="none" lIns="0" rIns="0" tIns="0" bIns="0" anchor="t">
            <a:noAutofit/>
          </a:bodyPr>
          <a:p>
            <a:pPr>
              <a:lnSpc>
                <a:spcPts val="1500"/>
              </a:lnSpc>
              <a:tabLst>
                <a:tab algn="l" pos="0"/>
              </a:tabLst>
            </a:pPr>
            <a:r>
              <a:rPr b="1" lang="en-US" sz="2200" strike="noStrike" u="none">
                <a:solidFill>
                  <a:srgbClr val="3b3535"/>
                </a:solidFill>
                <a:effectLst/>
                <a:uFillTx/>
                <a:latin typeface="Playfair Display"/>
                <a:ea typeface="Alexandria Semi Bold"/>
              </a:rPr>
              <a:t>Low-Code Deployment</a:t>
            </a:r>
            <a:endParaRPr b="0" lang="en-US" sz="2200" strike="noStrike" u="none">
              <a:solidFill>
                <a:srgbClr val="ffffff"/>
              </a:solidFill>
              <a:effectLst/>
              <a:uFillTx/>
              <a:latin typeface="Arial"/>
            </a:endParaRPr>
          </a:p>
        </p:txBody>
      </p:sp>
      <p:sp>
        <p:nvSpPr>
          <p:cNvPr id="230" name="Text 7"/>
          <p:cNvSpPr/>
          <p:nvPr/>
        </p:nvSpPr>
        <p:spPr>
          <a:xfrm>
            <a:off x="9920160" y="4391640"/>
            <a:ext cx="3787200" cy="37116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1600" strike="noStrike" u="none">
                <a:solidFill>
                  <a:srgbClr val="3b3535"/>
                </a:solidFill>
                <a:effectLst/>
                <a:uFillTx/>
                <a:latin typeface="Lato"/>
                <a:ea typeface="Sora Light"/>
              </a:rPr>
              <a:t>Web-based tools enable non-technical users to deploy and manage IoT networks.</a:t>
            </a:r>
            <a:endParaRPr b="0" lang="en-US" sz="1600" strike="noStrike" u="none">
              <a:solidFill>
                <a:srgbClr val="ffffff"/>
              </a:solidFill>
              <a:effectLst/>
              <a:uFillTx/>
              <a:latin typeface="Arial"/>
            </a:endParaRPr>
          </a:p>
        </p:txBody>
      </p:sp>
      <p:sp>
        <p:nvSpPr>
          <p:cNvPr id="231" name="Text 8"/>
          <p:cNvSpPr/>
          <p:nvPr/>
        </p:nvSpPr>
        <p:spPr>
          <a:xfrm>
            <a:off x="631440" y="5501880"/>
            <a:ext cx="2118600" cy="227520"/>
          </a:xfrm>
          <a:prstGeom prst="rect">
            <a:avLst/>
          </a:prstGeom>
          <a:noFill/>
          <a:ln w="0">
            <a:noFill/>
          </a:ln>
        </p:spPr>
        <p:style>
          <a:lnRef idx="0"/>
          <a:fillRef idx="0"/>
          <a:effectRef idx="0"/>
          <a:fontRef idx="minor"/>
        </p:style>
        <p:txBody>
          <a:bodyPr wrap="none" lIns="0" rIns="0" tIns="0" bIns="0" anchor="t">
            <a:noAutofit/>
          </a:bodyPr>
          <a:p>
            <a:pPr>
              <a:lnSpc>
                <a:spcPts val="1800"/>
              </a:lnSpc>
              <a:tabLst>
                <a:tab algn="l" pos="0"/>
              </a:tabLst>
            </a:pPr>
            <a:r>
              <a:rPr b="1" lang="en-US" sz="2800" strike="noStrike" u="none">
                <a:solidFill>
                  <a:srgbClr val="1f1e1e"/>
                </a:solidFill>
                <a:effectLst/>
                <a:uFillTx/>
                <a:latin typeface="Playfair Display"/>
                <a:ea typeface="Alexandria Semi Bold"/>
              </a:rPr>
              <a:t>Market Differentiators:</a:t>
            </a:r>
            <a:endParaRPr b="0" lang="en-US" sz="2800" strike="noStrike" u="none">
              <a:solidFill>
                <a:srgbClr val="ffffff"/>
              </a:solidFill>
              <a:effectLst/>
              <a:uFillTx/>
              <a:latin typeface="Arial"/>
            </a:endParaRPr>
          </a:p>
        </p:txBody>
      </p:sp>
      <p:sp>
        <p:nvSpPr>
          <p:cNvPr id="232" name="Text 10"/>
          <p:cNvSpPr/>
          <p:nvPr/>
        </p:nvSpPr>
        <p:spPr>
          <a:xfrm>
            <a:off x="631440" y="6157080"/>
            <a:ext cx="3228120" cy="38304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r>
              <a:rPr b="0" lang="en-US" sz="3000" strike="noStrike" u="none">
                <a:solidFill>
                  <a:srgbClr val="3b3535"/>
                </a:solidFill>
                <a:effectLst/>
                <a:uFillTx/>
                <a:latin typeface="Arial Black"/>
                <a:ea typeface="Alexandria Semi Bold"/>
              </a:rPr>
              <a:t>45%</a:t>
            </a:r>
            <a:endParaRPr b="0" lang="en-US" sz="3000" strike="noStrike" u="none">
              <a:solidFill>
                <a:srgbClr val="ffffff"/>
              </a:solidFill>
              <a:effectLst/>
              <a:uFillTx/>
              <a:latin typeface="Arial"/>
            </a:endParaRPr>
          </a:p>
        </p:txBody>
      </p:sp>
      <p:sp>
        <p:nvSpPr>
          <p:cNvPr id="233" name="Text 11"/>
          <p:cNvSpPr/>
          <p:nvPr/>
        </p:nvSpPr>
        <p:spPr>
          <a:xfrm>
            <a:off x="1396080" y="6743520"/>
            <a:ext cx="1698840" cy="189000"/>
          </a:xfrm>
          <a:prstGeom prst="rect">
            <a:avLst/>
          </a:prstGeom>
          <a:noFill/>
          <a:ln w="0">
            <a:noFill/>
          </a:ln>
        </p:spPr>
        <p:style>
          <a:lnRef idx="0"/>
          <a:fillRef idx="0"/>
          <a:effectRef idx="0"/>
          <a:fontRef idx="minor"/>
        </p:style>
        <p:txBody>
          <a:bodyPr wrap="none" lIns="0" rIns="0" tIns="0" bIns="0" anchor="t">
            <a:noAutofit/>
          </a:bodyPr>
          <a:p>
            <a:pPr algn="ctr">
              <a:lnSpc>
                <a:spcPts val="1500"/>
              </a:lnSpc>
              <a:tabLst>
                <a:tab algn="l" pos="0"/>
              </a:tabLst>
            </a:pPr>
            <a:r>
              <a:rPr b="0" lang="en-US" sz="2200" strike="noStrike" u="none">
                <a:solidFill>
                  <a:srgbClr val="3b3535"/>
                </a:solidFill>
                <a:effectLst/>
                <a:uFillTx/>
                <a:latin typeface="Playfair Display"/>
                <a:ea typeface="Alexandria Semi Bold"/>
              </a:rPr>
              <a:t>Setup Cost Reduction</a:t>
            </a:r>
            <a:endParaRPr b="0" lang="en-US" sz="2200" strike="noStrike" u="none">
              <a:solidFill>
                <a:srgbClr val="ffffff"/>
              </a:solidFill>
              <a:effectLst/>
              <a:uFillTx/>
              <a:latin typeface="Arial"/>
            </a:endParaRPr>
          </a:p>
        </p:txBody>
      </p:sp>
      <p:sp>
        <p:nvSpPr>
          <p:cNvPr id="234" name="Text 12"/>
          <p:cNvSpPr/>
          <p:nvPr/>
        </p:nvSpPr>
        <p:spPr>
          <a:xfrm>
            <a:off x="559440" y="7113240"/>
            <a:ext cx="3228120" cy="371160"/>
          </a:xfrm>
          <a:prstGeom prst="rect">
            <a:avLst/>
          </a:prstGeom>
          <a:noFill/>
          <a:ln w="0">
            <a:noFill/>
          </a:ln>
        </p:spPr>
        <p:style>
          <a:lnRef idx="0"/>
          <a:fillRef idx="0"/>
          <a:effectRef idx="0"/>
          <a:fontRef idx="minor"/>
        </p:style>
        <p:txBody>
          <a:bodyPr lIns="0" rIns="0" tIns="0" bIns="0" anchor="t">
            <a:noAutofit/>
          </a:bodyPr>
          <a:p>
            <a:pPr algn="ctr">
              <a:lnSpc>
                <a:spcPct val="115000"/>
              </a:lnSpc>
              <a:tabLst>
                <a:tab algn="l" pos="0"/>
              </a:tabLst>
            </a:pPr>
            <a:r>
              <a:rPr b="0" lang="en-US" sz="1400" strike="noStrike" u="none">
                <a:solidFill>
                  <a:srgbClr val="3b3535"/>
                </a:solidFill>
                <a:effectLst/>
                <a:uFillTx/>
                <a:latin typeface="Lato"/>
                <a:ea typeface="Sora Light"/>
              </a:rPr>
              <a:t>Simplified deployment and configuration drastically reduces implementation expenses</a:t>
            </a:r>
            <a:endParaRPr b="0" lang="en-US" sz="1400" strike="noStrike" u="none">
              <a:solidFill>
                <a:srgbClr val="ffffff"/>
              </a:solidFill>
              <a:effectLst/>
              <a:uFillTx/>
              <a:latin typeface="Arial"/>
            </a:endParaRPr>
          </a:p>
        </p:txBody>
      </p:sp>
      <p:sp>
        <p:nvSpPr>
          <p:cNvPr id="235" name="Text 13"/>
          <p:cNvSpPr/>
          <p:nvPr/>
        </p:nvSpPr>
        <p:spPr>
          <a:xfrm>
            <a:off x="4010040" y="6157080"/>
            <a:ext cx="3228120" cy="38304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r>
              <a:rPr b="0" lang="en-US" sz="3000" strike="noStrike" u="none">
                <a:solidFill>
                  <a:srgbClr val="3b3535"/>
                </a:solidFill>
                <a:effectLst/>
                <a:uFillTx/>
                <a:latin typeface="Arial Black"/>
                <a:ea typeface="Alexandria Semi Bold"/>
              </a:rPr>
              <a:t>90%</a:t>
            </a:r>
            <a:endParaRPr b="0" lang="en-US" sz="3000" strike="noStrike" u="none">
              <a:solidFill>
                <a:srgbClr val="ffffff"/>
              </a:solidFill>
              <a:effectLst/>
              <a:uFillTx/>
              <a:latin typeface="Arial"/>
            </a:endParaRPr>
          </a:p>
        </p:txBody>
      </p:sp>
      <p:sp>
        <p:nvSpPr>
          <p:cNvPr id="236" name="Text 14"/>
          <p:cNvSpPr/>
          <p:nvPr/>
        </p:nvSpPr>
        <p:spPr>
          <a:xfrm>
            <a:off x="4854240" y="6743520"/>
            <a:ext cx="1539000" cy="189000"/>
          </a:xfrm>
          <a:prstGeom prst="rect">
            <a:avLst/>
          </a:prstGeom>
          <a:noFill/>
          <a:ln w="0">
            <a:noFill/>
          </a:ln>
        </p:spPr>
        <p:style>
          <a:lnRef idx="0"/>
          <a:fillRef idx="0"/>
          <a:effectRef idx="0"/>
          <a:fontRef idx="minor"/>
        </p:style>
        <p:txBody>
          <a:bodyPr wrap="none" lIns="0" rIns="0" tIns="0" bIns="0" anchor="t">
            <a:noAutofit/>
          </a:bodyPr>
          <a:p>
            <a:pPr algn="ctr">
              <a:lnSpc>
                <a:spcPts val="1500"/>
              </a:lnSpc>
              <a:tabLst>
                <a:tab algn="l" pos="0"/>
              </a:tabLst>
            </a:pPr>
            <a:r>
              <a:rPr b="0" lang="en-US" sz="2200" strike="noStrike" u="none">
                <a:solidFill>
                  <a:srgbClr val="3b3535"/>
                </a:solidFill>
                <a:effectLst/>
                <a:uFillTx/>
                <a:latin typeface="Playfair Display"/>
                <a:ea typeface="Alexandria Semi Bold"/>
              </a:rPr>
              <a:t>Bandwidth Savings</a:t>
            </a:r>
            <a:endParaRPr b="0" lang="en-US" sz="2200" strike="noStrike" u="none">
              <a:solidFill>
                <a:srgbClr val="ffffff"/>
              </a:solidFill>
              <a:effectLst/>
              <a:uFillTx/>
              <a:latin typeface="Arial"/>
            </a:endParaRPr>
          </a:p>
        </p:txBody>
      </p:sp>
      <p:sp>
        <p:nvSpPr>
          <p:cNvPr id="237" name="Text 15"/>
          <p:cNvSpPr/>
          <p:nvPr/>
        </p:nvSpPr>
        <p:spPr>
          <a:xfrm>
            <a:off x="4010040" y="7113240"/>
            <a:ext cx="3228120" cy="371160"/>
          </a:xfrm>
          <a:prstGeom prst="rect">
            <a:avLst/>
          </a:prstGeom>
          <a:noFill/>
          <a:ln w="0">
            <a:noFill/>
          </a:ln>
        </p:spPr>
        <p:style>
          <a:lnRef idx="0"/>
          <a:fillRef idx="0"/>
          <a:effectRef idx="0"/>
          <a:fontRef idx="minor"/>
        </p:style>
        <p:txBody>
          <a:bodyPr lIns="0" rIns="0" tIns="0" bIns="0" anchor="t">
            <a:noAutofit/>
          </a:bodyPr>
          <a:p>
            <a:pPr algn="ctr">
              <a:lnSpc>
                <a:spcPct val="115000"/>
              </a:lnSpc>
              <a:tabLst>
                <a:tab algn="l" pos="0"/>
              </a:tabLst>
            </a:pPr>
            <a:r>
              <a:rPr b="0" lang="en-US" sz="1400" strike="noStrike" u="none">
                <a:solidFill>
                  <a:srgbClr val="3b3535"/>
                </a:solidFill>
                <a:effectLst/>
                <a:uFillTx/>
                <a:latin typeface="Lato"/>
                <a:ea typeface="Sora Light"/>
              </a:rPr>
              <a:t>Local-first architecture eliminates unnecessary cloud traffic and data transmission costs</a:t>
            </a:r>
            <a:endParaRPr b="0" lang="en-US" sz="1400" strike="noStrike" u="none">
              <a:solidFill>
                <a:srgbClr val="ffffff"/>
              </a:solidFill>
              <a:effectLst/>
              <a:uFillTx/>
              <a:latin typeface="Arial"/>
            </a:endParaRPr>
          </a:p>
        </p:txBody>
      </p:sp>
      <p:sp>
        <p:nvSpPr>
          <p:cNvPr id="238" name="Text 16"/>
          <p:cNvSpPr/>
          <p:nvPr/>
        </p:nvSpPr>
        <p:spPr>
          <a:xfrm>
            <a:off x="7388280" y="6157080"/>
            <a:ext cx="3228120" cy="38304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r>
              <a:rPr b="0" lang="en-US" sz="3000" strike="noStrike" u="none">
                <a:solidFill>
                  <a:srgbClr val="3b3535"/>
                </a:solidFill>
                <a:effectLst/>
                <a:uFillTx/>
                <a:latin typeface="Arial Black"/>
                <a:ea typeface="Alexandria Semi Bold"/>
              </a:rPr>
              <a:t>75%</a:t>
            </a:r>
            <a:endParaRPr b="0" lang="en-US" sz="3000" strike="noStrike" u="none">
              <a:solidFill>
                <a:srgbClr val="ffffff"/>
              </a:solidFill>
              <a:effectLst/>
              <a:uFillTx/>
              <a:latin typeface="Arial"/>
            </a:endParaRPr>
          </a:p>
        </p:txBody>
      </p:sp>
      <p:sp>
        <p:nvSpPr>
          <p:cNvPr id="239" name="Text 17"/>
          <p:cNvSpPr/>
          <p:nvPr/>
        </p:nvSpPr>
        <p:spPr>
          <a:xfrm>
            <a:off x="8064000" y="6743520"/>
            <a:ext cx="1877040" cy="189000"/>
          </a:xfrm>
          <a:prstGeom prst="rect">
            <a:avLst/>
          </a:prstGeom>
          <a:noFill/>
          <a:ln w="0">
            <a:noFill/>
          </a:ln>
        </p:spPr>
        <p:style>
          <a:lnRef idx="0"/>
          <a:fillRef idx="0"/>
          <a:effectRef idx="0"/>
          <a:fontRef idx="minor"/>
        </p:style>
        <p:txBody>
          <a:bodyPr wrap="none" lIns="0" rIns="0" tIns="0" bIns="0" anchor="t">
            <a:noAutofit/>
          </a:bodyPr>
          <a:p>
            <a:pPr algn="ctr">
              <a:lnSpc>
                <a:spcPts val="1500"/>
              </a:lnSpc>
              <a:tabLst>
                <a:tab algn="l" pos="0"/>
              </a:tabLst>
            </a:pPr>
            <a:r>
              <a:rPr b="0" lang="en-US" sz="2200" strike="noStrike" u="none">
                <a:solidFill>
                  <a:srgbClr val="3b3535"/>
                </a:solidFill>
                <a:effectLst/>
                <a:uFillTx/>
                <a:latin typeface="Playfair Display"/>
                <a:ea typeface="Alexandria Semi Bold"/>
              </a:rPr>
              <a:t>Faster Implementations</a:t>
            </a:r>
            <a:endParaRPr b="0" lang="en-US" sz="2200" strike="noStrike" u="none">
              <a:solidFill>
                <a:srgbClr val="ffffff"/>
              </a:solidFill>
              <a:effectLst/>
              <a:uFillTx/>
              <a:latin typeface="Arial"/>
            </a:endParaRPr>
          </a:p>
        </p:txBody>
      </p:sp>
      <p:sp>
        <p:nvSpPr>
          <p:cNvPr id="240" name="Text 18"/>
          <p:cNvSpPr/>
          <p:nvPr/>
        </p:nvSpPr>
        <p:spPr>
          <a:xfrm>
            <a:off x="7388280" y="7113240"/>
            <a:ext cx="3228120" cy="371160"/>
          </a:xfrm>
          <a:prstGeom prst="rect">
            <a:avLst/>
          </a:prstGeom>
          <a:noFill/>
          <a:ln w="0">
            <a:noFill/>
          </a:ln>
        </p:spPr>
        <p:style>
          <a:lnRef idx="0"/>
          <a:fillRef idx="0"/>
          <a:effectRef idx="0"/>
          <a:fontRef idx="minor"/>
        </p:style>
        <p:txBody>
          <a:bodyPr lIns="0" rIns="0" tIns="0" bIns="0" anchor="t">
            <a:noAutofit/>
          </a:bodyPr>
          <a:p>
            <a:pPr algn="ctr">
              <a:lnSpc>
                <a:spcPct val="115000"/>
              </a:lnSpc>
              <a:tabLst>
                <a:tab algn="l" pos="0"/>
              </a:tabLst>
            </a:pPr>
            <a:r>
              <a:rPr b="0" lang="en-US" sz="1400" strike="noStrike" u="none">
                <a:solidFill>
                  <a:srgbClr val="3b3535"/>
                </a:solidFill>
                <a:effectLst/>
                <a:uFillTx/>
                <a:latin typeface="Lato"/>
                <a:ea typeface="Sora Light"/>
              </a:rPr>
              <a:t>Low-code platform and pre-built integrations accelerate time-to-production</a:t>
            </a:r>
            <a:endParaRPr b="0" lang="en-US" sz="1400" strike="noStrike" u="none">
              <a:solidFill>
                <a:srgbClr val="ffffff"/>
              </a:solidFill>
              <a:effectLst/>
              <a:uFillTx/>
              <a:latin typeface="Arial"/>
            </a:endParaRPr>
          </a:p>
        </p:txBody>
      </p:sp>
      <p:sp>
        <p:nvSpPr>
          <p:cNvPr id="241" name="Text 19"/>
          <p:cNvSpPr/>
          <p:nvPr/>
        </p:nvSpPr>
        <p:spPr>
          <a:xfrm>
            <a:off x="10766880" y="6157080"/>
            <a:ext cx="3228120" cy="383040"/>
          </a:xfrm>
          <a:prstGeom prst="rect">
            <a:avLst/>
          </a:prstGeom>
          <a:noFill/>
          <a:ln w="0">
            <a:noFill/>
          </a:ln>
        </p:spPr>
        <p:style>
          <a:lnRef idx="0"/>
          <a:fillRef idx="0"/>
          <a:effectRef idx="0"/>
          <a:fontRef idx="minor"/>
        </p:style>
        <p:txBody>
          <a:bodyPr wrap="none" lIns="0" rIns="0" tIns="0" bIns="0" anchor="t">
            <a:noAutofit/>
          </a:bodyPr>
          <a:p>
            <a:pPr algn="ctr">
              <a:lnSpc>
                <a:spcPts val="2999"/>
              </a:lnSpc>
              <a:tabLst>
                <a:tab algn="l" pos="0"/>
              </a:tabLst>
            </a:pPr>
            <a:r>
              <a:rPr b="0" lang="en-US" sz="3000" strike="noStrike" u="none">
                <a:solidFill>
                  <a:srgbClr val="3b3535"/>
                </a:solidFill>
                <a:effectLst/>
                <a:uFillTx/>
                <a:latin typeface="Arial Black"/>
                <a:ea typeface="Alexandria Semi Bold"/>
              </a:rPr>
              <a:t>99.9%</a:t>
            </a:r>
            <a:endParaRPr b="0" lang="en-US" sz="3000" strike="noStrike" u="none">
              <a:solidFill>
                <a:srgbClr val="ffffff"/>
              </a:solidFill>
              <a:effectLst/>
              <a:uFillTx/>
              <a:latin typeface="Arial"/>
            </a:endParaRPr>
          </a:p>
        </p:txBody>
      </p:sp>
      <p:sp>
        <p:nvSpPr>
          <p:cNvPr id="242" name="Text 20"/>
          <p:cNvSpPr/>
          <p:nvPr/>
        </p:nvSpPr>
        <p:spPr>
          <a:xfrm>
            <a:off x="11611440" y="6743520"/>
            <a:ext cx="1539000" cy="189000"/>
          </a:xfrm>
          <a:prstGeom prst="rect">
            <a:avLst/>
          </a:prstGeom>
          <a:noFill/>
          <a:ln w="0">
            <a:noFill/>
          </a:ln>
        </p:spPr>
        <p:style>
          <a:lnRef idx="0"/>
          <a:fillRef idx="0"/>
          <a:effectRef idx="0"/>
          <a:fontRef idx="minor"/>
        </p:style>
        <p:txBody>
          <a:bodyPr wrap="none" lIns="0" rIns="0" tIns="0" bIns="0" anchor="t">
            <a:noAutofit/>
          </a:bodyPr>
          <a:p>
            <a:pPr algn="ctr">
              <a:lnSpc>
                <a:spcPts val="1500"/>
              </a:lnSpc>
              <a:tabLst>
                <a:tab algn="l" pos="0"/>
              </a:tabLst>
            </a:pPr>
            <a:r>
              <a:rPr b="0" lang="en-US" sz="2200" strike="noStrike" u="none">
                <a:solidFill>
                  <a:srgbClr val="3b3535"/>
                </a:solidFill>
                <a:effectLst/>
                <a:uFillTx/>
                <a:latin typeface="Playfair Display"/>
                <a:ea typeface="Alexandria Semi Bold"/>
              </a:rPr>
              <a:t>Security Uptime</a:t>
            </a:r>
            <a:endParaRPr b="0" lang="en-US" sz="2200" strike="noStrike" u="none">
              <a:solidFill>
                <a:srgbClr val="ffffff"/>
              </a:solidFill>
              <a:effectLst/>
              <a:uFillTx/>
              <a:latin typeface="Arial"/>
            </a:endParaRPr>
          </a:p>
        </p:txBody>
      </p:sp>
      <p:sp>
        <p:nvSpPr>
          <p:cNvPr id="243" name="Text 21"/>
          <p:cNvSpPr/>
          <p:nvPr/>
        </p:nvSpPr>
        <p:spPr>
          <a:xfrm>
            <a:off x="10766880" y="7113240"/>
            <a:ext cx="3228120" cy="371160"/>
          </a:xfrm>
          <a:prstGeom prst="rect">
            <a:avLst/>
          </a:prstGeom>
          <a:noFill/>
          <a:ln w="0">
            <a:noFill/>
          </a:ln>
        </p:spPr>
        <p:style>
          <a:lnRef idx="0"/>
          <a:fillRef idx="0"/>
          <a:effectRef idx="0"/>
          <a:fontRef idx="minor"/>
        </p:style>
        <p:txBody>
          <a:bodyPr lIns="0" rIns="0" tIns="0" bIns="0" anchor="t">
            <a:noAutofit/>
          </a:bodyPr>
          <a:p>
            <a:pPr algn="ctr">
              <a:lnSpc>
                <a:spcPct val="115000"/>
              </a:lnSpc>
              <a:tabLst>
                <a:tab algn="l" pos="0"/>
              </a:tabLst>
            </a:pPr>
            <a:r>
              <a:rPr b="0" lang="en-US" sz="1400" strike="noStrike" u="none">
                <a:solidFill>
                  <a:srgbClr val="3b3535"/>
                </a:solidFill>
                <a:effectLst/>
                <a:uFillTx/>
                <a:latin typeface="Lato"/>
                <a:ea typeface="Sora Light"/>
              </a:rPr>
              <a:t>Distributed architecture with local authentication ensures continuous </a:t>
            </a:r>
            <a:endParaRPr b="0" lang="en-US" sz="1400" strike="noStrike" u="none">
              <a:solidFill>
                <a:srgbClr val="ffffff"/>
              </a:solidFill>
              <a:effectLst/>
              <a:uFillTx/>
              <a:latin typeface="Arial"/>
            </a:endParaRPr>
          </a:p>
        </p:txBody>
      </p:sp>
      <p:sp>
        <p:nvSpPr>
          <p:cNvPr id="244" name=""/>
          <p:cNvSpPr/>
          <p:nvPr/>
        </p:nvSpPr>
        <p:spPr>
          <a:xfrm>
            <a:off x="431280" y="5202720"/>
            <a:ext cx="13519080" cy="54000"/>
          </a:xfrm>
          <a:prstGeom prst="line">
            <a:avLst/>
          </a:prstGeom>
          <a:ln w="73080">
            <a:solidFill>
              <a:srgbClr val="3465a4"/>
            </a:solidFill>
            <a:round/>
          </a:ln>
        </p:spPr>
        <p:style>
          <a:lnRef idx="0"/>
          <a:fillRef idx="0"/>
          <a:effectRef idx="0"/>
          <a:fontRef idx="minor"/>
        </p:style>
        <p:txBody>
          <a:bodyPr lIns="126360" rIns="126360" tIns="-27360" bIns="-27360" anchor="ctr">
            <a:noAutofit/>
          </a:bodyPr>
          <a:p>
            <a:endParaRPr b="0" lang="en-US" sz="1800" strike="noStrike" u="none">
              <a:solidFill>
                <a:srgbClr val="ffffff"/>
              </a:solidFill>
              <a:effectLst/>
              <a:uFillTx/>
              <a:latin typeface="Playfair Display"/>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Image 0" descr="preencoded.png"/>
          <p:cNvPicPr/>
          <p:nvPr/>
        </p:nvPicPr>
        <p:blipFill>
          <a:blip r:embed="rId1"/>
          <a:stretch/>
        </p:blipFill>
        <p:spPr>
          <a:xfrm>
            <a:off x="0" y="0"/>
            <a:ext cx="14626440" cy="2297880"/>
          </a:xfrm>
          <a:prstGeom prst="rect">
            <a:avLst/>
          </a:prstGeom>
          <a:noFill/>
          <a:ln w="0">
            <a:noFill/>
          </a:ln>
        </p:spPr>
      </p:pic>
      <p:sp>
        <p:nvSpPr>
          <p:cNvPr id="246" name="Text 0"/>
          <p:cNvSpPr/>
          <p:nvPr/>
        </p:nvSpPr>
        <p:spPr>
          <a:xfrm>
            <a:off x="758160" y="2512440"/>
            <a:ext cx="7978320" cy="601560"/>
          </a:xfrm>
          <a:prstGeom prst="rect">
            <a:avLst/>
          </a:prstGeom>
          <a:noFill/>
          <a:ln w="0">
            <a:noFill/>
          </a:ln>
        </p:spPr>
        <p:style>
          <a:lnRef idx="0"/>
          <a:fillRef idx="0"/>
          <a:effectRef idx="0"/>
          <a:fontRef idx="minor"/>
        </p:style>
        <p:txBody>
          <a:bodyPr wrap="none" lIns="0" rIns="0" tIns="0" bIns="0" anchor="t">
            <a:noAutofit/>
          </a:bodyPr>
          <a:p>
            <a:pPr>
              <a:lnSpc>
                <a:spcPts val="4751"/>
              </a:lnSpc>
              <a:tabLst>
                <a:tab algn="l" pos="0"/>
              </a:tabLst>
            </a:pPr>
            <a:r>
              <a:rPr b="0" lang="en-US" sz="4400" strike="noStrike" u="none">
                <a:solidFill>
                  <a:srgbClr val="1f1e1e"/>
                </a:solidFill>
                <a:effectLst/>
                <a:uFillTx/>
                <a:latin typeface="Playfair Display"/>
                <a:ea typeface="Alexandria Semi Bold"/>
              </a:rPr>
              <a:t>Market Applications &amp; Use Cases</a:t>
            </a:r>
            <a:endParaRPr b="0" lang="en-US" sz="4400" strike="noStrike" u="none">
              <a:solidFill>
                <a:srgbClr val="ffffff"/>
              </a:solidFill>
              <a:effectLst/>
              <a:uFillTx/>
              <a:latin typeface="Arial"/>
            </a:endParaRPr>
          </a:p>
        </p:txBody>
      </p:sp>
      <p:sp>
        <p:nvSpPr>
          <p:cNvPr id="247" name="Text 1"/>
          <p:cNvSpPr/>
          <p:nvPr/>
        </p:nvSpPr>
        <p:spPr>
          <a:xfrm>
            <a:off x="758160" y="3274200"/>
            <a:ext cx="13109760" cy="585360"/>
          </a:xfrm>
          <a:prstGeom prst="rect">
            <a:avLst/>
          </a:prstGeom>
          <a:noFill/>
          <a:ln w="0">
            <a:noFill/>
          </a:ln>
        </p:spPr>
        <p:style>
          <a:lnRef idx="0"/>
          <a:fillRef idx="0"/>
          <a:effectRef idx="0"/>
          <a:fontRef idx="minor"/>
        </p:style>
        <p:txBody>
          <a:bodyPr lIns="0" rIns="0" tIns="0" bIns="0" anchor="t">
            <a:noAutofit/>
          </a:bodyPr>
          <a:p>
            <a:pPr>
              <a:lnSpc>
                <a:spcPct val="115000"/>
              </a:lnSpc>
              <a:tabLst>
                <a:tab algn="l" pos="0"/>
              </a:tabLst>
            </a:pPr>
            <a:r>
              <a:rPr b="0" lang="en-US" sz="2000" strike="noStrike" u="none">
                <a:solidFill>
                  <a:srgbClr val="3b3535"/>
                </a:solidFill>
                <a:effectLst/>
                <a:uFillTx/>
                <a:latin typeface="Lato"/>
                <a:ea typeface="Sora Light"/>
              </a:rPr>
              <a:t>Qutrit's cascade architecture serves diverse IoT verticals with proven use cases across residential, industrial, and infrastructure deployments. Our platform adapts to varied requirements while delivering consistent cost and performance advantages.</a:t>
            </a:r>
            <a:endParaRPr b="0" lang="en-US" sz="2000" strike="noStrike" u="none">
              <a:solidFill>
                <a:srgbClr val="ffffff"/>
              </a:solidFill>
              <a:effectLst/>
              <a:uFillTx/>
              <a:latin typeface="Arial"/>
            </a:endParaRPr>
          </a:p>
        </p:txBody>
      </p:sp>
      <p:sp>
        <p:nvSpPr>
          <p:cNvPr id="248" name="Text 2"/>
          <p:cNvSpPr/>
          <p:nvPr/>
        </p:nvSpPr>
        <p:spPr>
          <a:xfrm>
            <a:off x="758160" y="4660920"/>
            <a:ext cx="280044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900" strike="noStrike" u="none">
                <a:solidFill>
                  <a:srgbClr val="3b3535"/>
                </a:solidFill>
                <a:effectLst/>
                <a:uFillTx/>
                <a:latin typeface="Playfair Display"/>
                <a:ea typeface="Alexandria Semi Bold"/>
              </a:rPr>
              <a:t>Home/Smart Buildings</a:t>
            </a:r>
            <a:endParaRPr b="0" lang="en-US" sz="1900" strike="noStrike" u="none">
              <a:solidFill>
                <a:srgbClr val="ffffff"/>
              </a:solidFill>
              <a:effectLst/>
              <a:uFillTx/>
              <a:latin typeface="Arial"/>
            </a:endParaRPr>
          </a:p>
        </p:txBody>
      </p:sp>
      <p:sp>
        <p:nvSpPr>
          <p:cNvPr id="249" name="Text 3"/>
          <p:cNvSpPr/>
          <p:nvPr/>
        </p:nvSpPr>
        <p:spPr>
          <a:xfrm>
            <a:off x="758160" y="4941000"/>
            <a:ext cx="4213800" cy="2908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3b3535"/>
                </a:solidFill>
                <a:effectLst/>
                <a:uFillTx/>
                <a:latin typeface="Playfair Display"/>
                <a:ea typeface="Sora Light"/>
              </a:rPr>
              <a:t>$64.1B (2024) → $101B (2030)</a:t>
            </a:r>
            <a:endParaRPr b="0" lang="en-US" sz="1450" strike="noStrike" u="none">
              <a:solidFill>
                <a:srgbClr val="ffffff"/>
              </a:solidFill>
              <a:effectLst/>
              <a:uFillTx/>
              <a:latin typeface="Arial"/>
            </a:endParaRPr>
          </a:p>
        </p:txBody>
      </p:sp>
      <p:sp>
        <p:nvSpPr>
          <p:cNvPr id="250" name="Text 4"/>
          <p:cNvSpPr/>
          <p:nvPr/>
        </p:nvSpPr>
        <p:spPr>
          <a:xfrm>
            <a:off x="758160" y="539928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Lighting, HVAC, metering</a:t>
            </a:r>
            <a:endParaRPr b="0" lang="en-US" sz="1450" strike="noStrike" u="none">
              <a:solidFill>
                <a:srgbClr val="ffffff"/>
              </a:solidFill>
              <a:effectLst/>
              <a:uFillTx/>
              <a:latin typeface="Arial"/>
            </a:endParaRPr>
          </a:p>
        </p:txBody>
      </p:sp>
      <p:sp>
        <p:nvSpPr>
          <p:cNvPr id="251" name="Text 5"/>
          <p:cNvSpPr/>
          <p:nvPr/>
        </p:nvSpPr>
        <p:spPr>
          <a:xfrm>
            <a:off x="758160" y="575856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Cost-efficient control</a:t>
            </a:r>
            <a:endParaRPr b="0" lang="en-US" sz="1450" strike="noStrike" u="none">
              <a:solidFill>
                <a:srgbClr val="ffffff"/>
              </a:solidFill>
              <a:effectLst/>
              <a:uFillTx/>
              <a:latin typeface="Arial"/>
            </a:endParaRPr>
          </a:p>
        </p:txBody>
      </p:sp>
      <p:sp>
        <p:nvSpPr>
          <p:cNvPr id="252" name="Text 6"/>
          <p:cNvSpPr/>
          <p:nvPr/>
        </p:nvSpPr>
        <p:spPr>
          <a:xfrm>
            <a:off x="758160" y="611748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Smart home automation</a:t>
            </a:r>
            <a:endParaRPr b="0" lang="en-US" sz="1450" strike="noStrike" u="none">
              <a:solidFill>
                <a:srgbClr val="ffffff"/>
              </a:solidFill>
              <a:effectLst/>
              <a:uFillTx/>
              <a:latin typeface="Arial"/>
            </a:endParaRPr>
          </a:p>
        </p:txBody>
      </p:sp>
      <p:sp>
        <p:nvSpPr>
          <p:cNvPr id="253" name="Text 7"/>
          <p:cNvSpPr/>
          <p:nvPr/>
        </p:nvSpPr>
        <p:spPr>
          <a:xfrm>
            <a:off x="758160" y="647676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Energy optimization</a:t>
            </a:r>
            <a:endParaRPr b="0" lang="en-US" sz="1450" strike="noStrike" u="none">
              <a:solidFill>
                <a:srgbClr val="ffffff"/>
              </a:solidFill>
              <a:effectLst/>
              <a:uFillTx/>
              <a:latin typeface="Arial"/>
            </a:endParaRPr>
          </a:p>
        </p:txBody>
      </p:sp>
      <p:sp>
        <p:nvSpPr>
          <p:cNvPr id="254" name="Text 8"/>
          <p:cNvSpPr/>
          <p:nvPr/>
        </p:nvSpPr>
        <p:spPr>
          <a:xfrm>
            <a:off x="5206320" y="4660920"/>
            <a:ext cx="241920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900" strike="noStrike" u="none">
                <a:solidFill>
                  <a:srgbClr val="3b3535"/>
                </a:solidFill>
                <a:effectLst/>
                <a:uFillTx/>
                <a:latin typeface="Playfair Display"/>
                <a:ea typeface="Alexandria Semi Bold"/>
              </a:rPr>
              <a:t>Industrial IoT</a:t>
            </a:r>
            <a:endParaRPr b="0" lang="en-US" sz="1900" strike="noStrike" u="none">
              <a:solidFill>
                <a:srgbClr val="ffffff"/>
              </a:solidFill>
              <a:effectLst/>
              <a:uFillTx/>
              <a:latin typeface="Arial"/>
            </a:endParaRPr>
          </a:p>
        </p:txBody>
      </p:sp>
      <p:sp>
        <p:nvSpPr>
          <p:cNvPr id="255" name="Text 9"/>
          <p:cNvSpPr/>
          <p:nvPr/>
        </p:nvSpPr>
        <p:spPr>
          <a:xfrm>
            <a:off x="5206320" y="4941000"/>
            <a:ext cx="4213800" cy="2908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3b3535"/>
                </a:solidFill>
                <a:effectLst/>
                <a:uFillTx/>
                <a:latin typeface="Playfair Display"/>
                <a:ea typeface="Sora Light"/>
              </a:rPr>
              <a:t>Strong growth forecast (2025-2030)</a:t>
            </a:r>
            <a:endParaRPr b="0" lang="en-US" sz="1450" strike="noStrike" u="none">
              <a:solidFill>
                <a:srgbClr val="ffffff"/>
              </a:solidFill>
              <a:effectLst/>
              <a:uFillTx/>
              <a:latin typeface="Arial"/>
            </a:endParaRPr>
          </a:p>
        </p:txBody>
      </p:sp>
      <p:sp>
        <p:nvSpPr>
          <p:cNvPr id="256" name="Text 10"/>
          <p:cNvSpPr/>
          <p:nvPr/>
        </p:nvSpPr>
        <p:spPr>
          <a:xfrm>
            <a:off x="5206320" y="542592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Equipment monitoring</a:t>
            </a:r>
            <a:endParaRPr b="0" lang="en-US" sz="1450" strike="noStrike" u="none">
              <a:solidFill>
                <a:srgbClr val="ffffff"/>
              </a:solidFill>
              <a:effectLst/>
              <a:uFillTx/>
              <a:latin typeface="Arial"/>
            </a:endParaRPr>
          </a:p>
        </p:txBody>
      </p:sp>
      <p:sp>
        <p:nvSpPr>
          <p:cNvPr id="257" name="Text 11"/>
          <p:cNvSpPr/>
          <p:nvPr/>
        </p:nvSpPr>
        <p:spPr>
          <a:xfrm>
            <a:off x="5206320" y="578520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Predictive maintenance</a:t>
            </a:r>
            <a:endParaRPr b="0" lang="en-US" sz="1450" strike="noStrike" u="none">
              <a:solidFill>
                <a:srgbClr val="ffffff"/>
              </a:solidFill>
              <a:effectLst/>
              <a:uFillTx/>
              <a:latin typeface="Arial"/>
            </a:endParaRPr>
          </a:p>
        </p:txBody>
      </p:sp>
      <p:sp>
        <p:nvSpPr>
          <p:cNvPr id="258" name="Text 12"/>
          <p:cNvSpPr/>
          <p:nvPr/>
        </p:nvSpPr>
        <p:spPr>
          <a:xfrm>
            <a:off x="5206320" y="614412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Production optimization</a:t>
            </a:r>
            <a:endParaRPr b="0" lang="en-US" sz="1450" strike="noStrike" u="none">
              <a:solidFill>
                <a:srgbClr val="ffffff"/>
              </a:solidFill>
              <a:effectLst/>
              <a:uFillTx/>
              <a:latin typeface="Arial"/>
            </a:endParaRPr>
          </a:p>
        </p:txBody>
      </p:sp>
      <p:sp>
        <p:nvSpPr>
          <p:cNvPr id="259" name="Text 13"/>
          <p:cNvSpPr/>
          <p:nvPr/>
        </p:nvSpPr>
        <p:spPr>
          <a:xfrm>
            <a:off x="5206320" y="650340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Environmental controls</a:t>
            </a:r>
            <a:endParaRPr b="0" lang="en-US" sz="1450" strike="noStrike" u="none">
              <a:solidFill>
                <a:srgbClr val="ffffff"/>
              </a:solidFill>
              <a:effectLst/>
              <a:uFillTx/>
              <a:latin typeface="Arial"/>
            </a:endParaRPr>
          </a:p>
        </p:txBody>
      </p:sp>
      <p:sp>
        <p:nvSpPr>
          <p:cNvPr id="260" name="Text 14"/>
          <p:cNvSpPr/>
          <p:nvPr/>
        </p:nvSpPr>
        <p:spPr>
          <a:xfrm>
            <a:off x="9654120" y="4660920"/>
            <a:ext cx="308232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900" strike="noStrike" u="none">
                <a:solidFill>
                  <a:srgbClr val="3b3535"/>
                </a:solidFill>
                <a:effectLst/>
                <a:uFillTx/>
                <a:latin typeface="Playfair Display"/>
                <a:ea typeface="Alexandria Semi Bold"/>
              </a:rPr>
              <a:t>Infrastructure/Smart City</a:t>
            </a:r>
            <a:endParaRPr b="0" lang="en-US" sz="1900" strike="noStrike" u="none">
              <a:solidFill>
                <a:srgbClr val="ffffff"/>
              </a:solidFill>
              <a:effectLst/>
              <a:uFillTx/>
              <a:latin typeface="Arial"/>
            </a:endParaRPr>
          </a:p>
        </p:txBody>
      </p:sp>
      <p:sp>
        <p:nvSpPr>
          <p:cNvPr id="261" name="Text 15"/>
          <p:cNvSpPr/>
          <p:nvPr/>
        </p:nvSpPr>
        <p:spPr>
          <a:xfrm>
            <a:off x="9654120" y="4941000"/>
            <a:ext cx="4213800" cy="2908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1" lang="en-US" sz="1450" strike="noStrike" u="none">
                <a:solidFill>
                  <a:srgbClr val="3b3535"/>
                </a:solidFill>
                <a:effectLst/>
                <a:uFillTx/>
                <a:latin typeface="Playfair Display"/>
                <a:ea typeface="Sora Light"/>
              </a:rPr>
              <a:t>Emerging high-growth segment</a:t>
            </a:r>
            <a:endParaRPr b="0" lang="en-US" sz="1450" strike="noStrike" u="none">
              <a:solidFill>
                <a:srgbClr val="ffffff"/>
              </a:solidFill>
              <a:effectLst/>
              <a:uFillTx/>
              <a:latin typeface="Arial"/>
            </a:endParaRPr>
          </a:p>
        </p:txBody>
      </p:sp>
      <p:sp>
        <p:nvSpPr>
          <p:cNvPr id="262" name="Text 16"/>
          <p:cNvSpPr/>
          <p:nvPr/>
        </p:nvSpPr>
        <p:spPr>
          <a:xfrm>
            <a:off x="9654120" y="539928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Traffic management</a:t>
            </a:r>
            <a:endParaRPr b="0" lang="en-US" sz="1450" strike="noStrike" u="none">
              <a:solidFill>
                <a:srgbClr val="ffffff"/>
              </a:solidFill>
              <a:effectLst/>
              <a:uFillTx/>
              <a:latin typeface="Arial"/>
            </a:endParaRPr>
          </a:p>
        </p:txBody>
      </p:sp>
      <p:sp>
        <p:nvSpPr>
          <p:cNvPr id="263" name="Text 17"/>
          <p:cNvSpPr/>
          <p:nvPr/>
        </p:nvSpPr>
        <p:spPr>
          <a:xfrm>
            <a:off x="9654120" y="575856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Environmental sensing</a:t>
            </a:r>
            <a:endParaRPr b="0" lang="en-US" sz="1450" strike="noStrike" u="none">
              <a:solidFill>
                <a:srgbClr val="ffffff"/>
              </a:solidFill>
              <a:effectLst/>
              <a:uFillTx/>
              <a:latin typeface="Arial"/>
            </a:endParaRPr>
          </a:p>
        </p:txBody>
      </p:sp>
      <p:sp>
        <p:nvSpPr>
          <p:cNvPr id="264" name="Text 18"/>
          <p:cNvSpPr/>
          <p:nvPr/>
        </p:nvSpPr>
        <p:spPr>
          <a:xfrm>
            <a:off x="9654120" y="611748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Utilities optimization</a:t>
            </a:r>
            <a:endParaRPr b="0" lang="en-US" sz="1450" strike="noStrike" u="none">
              <a:solidFill>
                <a:srgbClr val="ffffff"/>
              </a:solidFill>
              <a:effectLst/>
              <a:uFillTx/>
              <a:latin typeface="Arial"/>
            </a:endParaRPr>
          </a:p>
        </p:txBody>
      </p:sp>
      <p:sp>
        <p:nvSpPr>
          <p:cNvPr id="265" name="Text 19"/>
          <p:cNvSpPr/>
          <p:nvPr/>
        </p:nvSpPr>
        <p:spPr>
          <a:xfrm>
            <a:off x="9654120" y="6476760"/>
            <a:ext cx="4213800" cy="290880"/>
          </a:xfrm>
          <a:prstGeom prst="rect">
            <a:avLst/>
          </a:prstGeom>
          <a:noFill/>
          <a:ln w="0">
            <a:noFill/>
          </a:ln>
        </p:spPr>
        <p:style>
          <a:lnRef idx="0"/>
          <a:fillRef idx="0"/>
          <a:effectRef idx="0"/>
          <a:fontRef idx="minor"/>
        </p:style>
        <p:txBody>
          <a:bodyPr wrap="none" lIns="0" rIns="0" tIns="0" bIns="0" anchor="t">
            <a:noAutofit/>
          </a:bodyPr>
          <a:p>
            <a:pPr marL="343080" indent="-343080">
              <a:lnSpc>
                <a:spcPts val="2299"/>
              </a:lnSpc>
              <a:buClr>
                <a:srgbClr val="3b3535"/>
              </a:buClr>
              <a:buFont typeface="Symbol" charset="2"/>
              <a:buChar char=""/>
            </a:pPr>
            <a:r>
              <a:rPr b="0" lang="en-US" sz="1450" strike="noStrike" u="none">
                <a:solidFill>
                  <a:srgbClr val="3b3535"/>
                </a:solidFill>
                <a:effectLst/>
                <a:uFillTx/>
                <a:latin typeface="Lato"/>
                <a:ea typeface="Sora Light"/>
              </a:rPr>
              <a:t>Emergency coordination</a:t>
            </a:r>
            <a:endParaRPr b="0" lang="en-US" sz="1450" strike="noStrike" u="none">
              <a:solidFill>
                <a:srgbClr val="ffffff"/>
              </a:solidFill>
              <a:effectLst/>
              <a:uFillTx/>
              <a:latin typeface="Arial"/>
            </a:endParaRPr>
          </a:p>
        </p:txBody>
      </p:sp>
      <p:sp>
        <p:nvSpPr>
          <p:cNvPr id="266" name="Text 20"/>
          <p:cNvSpPr/>
          <p:nvPr/>
        </p:nvSpPr>
        <p:spPr>
          <a:xfrm>
            <a:off x="758160" y="7271640"/>
            <a:ext cx="13109760" cy="290880"/>
          </a:xfrm>
          <a:prstGeom prst="rect">
            <a:avLst/>
          </a:prstGeom>
          <a:noFill/>
          <a:ln w="0">
            <a:noFill/>
          </a:ln>
        </p:spPr>
        <p:style>
          <a:lnRef idx="0"/>
          <a:fillRef idx="0"/>
          <a:effectRef idx="0"/>
          <a:fontRef idx="minor"/>
        </p:style>
        <p:txBody>
          <a:bodyPr wrap="none" lIns="0" rIns="0" tIns="0" bIns="0" anchor="t">
            <a:noAutofit/>
          </a:bodyPr>
          <a:p>
            <a:pPr>
              <a:lnSpc>
                <a:spcPts val="2299"/>
              </a:lnSpc>
              <a:tabLst>
                <a:tab algn="l" pos="0"/>
              </a:tabLst>
            </a:pPr>
            <a:r>
              <a:rPr b="0" i="1" lang="en-US" sz="1450" strike="noStrike" u="none">
                <a:solidFill>
                  <a:srgbClr val="3b3535"/>
                </a:solidFill>
                <a:effectLst/>
                <a:uFillTx/>
                <a:latin typeface="Lato"/>
                <a:ea typeface="Sora Light"/>
              </a:rPr>
              <a:t>Note: Smart Buildings market data from Memoori research (baseline scenario, 2024-2030)</a:t>
            </a:r>
            <a:endParaRPr b="0" lang="en-US" sz="14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2525</TotalTime>
  <Application>LibreOffice/25.2.3.2$MacOSX_AARCH64 LibreOffice_project/bbb074479178df812d175f709636b368952c2ce3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2025-11-29T13:21:23Z</dcterms:created>
  <dc:creator/>
  <dc:description/>
  <dc:language>en-US</dc:language>
  <cp:lastModifiedBy>Amit Mujumdar</cp:lastModifiedBy>
  <dcterms:modified xsi:type="dcterms:W3CDTF">2025-12-22T20:03:07Z</dcterms:modified>
  <cp:revision>126</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12</vt:r8>
  </property>
  <property fmtid="{D5CDD505-2E9C-101B-9397-08002B2CF9AE}" pid="3" name="PresentationFormat">
    <vt:lpwstr>On-screen Show (16:9)</vt:lpwstr>
  </property>
  <property fmtid="{D5CDD505-2E9C-101B-9397-08002B2CF9AE}" pid="4" name="Slides">
    <vt:r8>12</vt:r8>
  </property>
</Properties>
</file>